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heme/themeOverride1.xml" ContentType="application/vnd.openxmlformats-officedocument.themeOverrid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7.xml" ContentType="application/vnd.openxmlformats-officedocument.drawingml.chart+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4.xml" ContentType="application/vnd.ms-office.chartstyle+xml"/>
  <Override PartName="/ppt/charts/colors4.xml" ContentType="application/vnd.ms-office.chartcolorstyle+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2" r:id="rId16"/>
    <p:sldId id="271" r:id="rId17"/>
    <p:sldId id="276" r:id="rId18"/>
    <p:sldId id="270" r:id="rId19"/>
    <p:sldId id="275" r:id="rId20"/>
    <p:sldId id="274" r:id="rId21"/>
    <p:sldId id="280" r:id="rId22"/>
    <p:sldId id="279" r:id="rId23"/>
    <p:sldId id="281" r:id="rId24"/>
    <p:sldId id="282" r:id="rId25"/>
    <p:sldId id="278" r:id="rId26"/>
    <p:sldId id="285" r:id="rId27"/>
    <p:sldId id="284" r:id="rId28"/>
    <p:sldId id="277" r:id="rId29"/>
    <p:sldId id="283" r:id="rId30"/>
    <p:sldId id="286" r:id="rId31"/>
    <p:sldId id="287" r:id="rId32"/>
    <p:sldId id="288" r:id="rId33"/>
    <p:sldId id="298" r:id="rId34"/>
    <p:sldId id="295" r:id="rId35"/>
    <p:sldId id="297" r:id="rId36"/>
    <p:sldId id="299" r:id="rId37"/>
    <p:sldId id="296" r:id="rId38"/>
    <p:sldId id="300" r:id="rId39"/>
    <p:sldId id="294" r:id="rId40"/>
    <p:sldId id="301" r:id="rId41"/>
    <p:sldId id="293" r:id="rId42"/>
    <p:sldId id="302" r:id="rId43"/>
    <p:sldId id="292" r:id="rId44"/>
    <p:sldId id="303" r:id="rId45"/>
    <p:sldId id="291" r:id="rId46"/>
    <p:sldId id="304" r:id="rId47"/>
    <p:sldId id="290" r:id="rId48"/>
    <p:sldId id="306" r:id="rId49"/>
    <p:sldId id="308" r:id="rId50"/>
    <p:sldId id="305" r:id="rId51"/>
    <p:sldId id="310" r:id="rId52"/>
    <p:sldId id="311" r:id="rId53"/>
    <p:sldId id="309" r:id="rId54"/>
    <p:sldId id="312"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F00FF"/>
    <a:srgbClr val="66FF99"/>
    <a:srgbClr val="3366FF"/>
    <a:srgbClr val="00CC00"/>
    <a:srgbClr val="00FF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72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HP\Desktop\capstone%20University_Analysis\Data\Solutions\EDA%20Solution.xlsx" TargetMode="External"/><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1.xlsx"/></Relationships>
</file>

<file path=ppt/charts/_rels/chart7.xml.rels><?xml version="1.0" encoding="UTF-8" standalone="yes"?>
<Relationships xmlns="http://schemas.openxmlformats.org/package/2006/relationships"><Relationship Id="rId1" Type="http://schemas.openxmlformats.org/officeDocument/2006/relationships/oleObject" Target="file:///C:\Users\HP\Desktop\capstone%20University_Analysis\Data\Solutions\EDA%20Solution.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4.xlsx"/></Relationships>
</file>

<file path=ppt/charts/_rels/chart9.xml.rels><?xml version="1.0" encoding="UTF-8" standalone="yes"?>
<Relationships xmlns="http://schemas.openxmlformats.org/package/2006/relationships"><Relationship Id="rId3" Type="http://schemas.openxmlformats.org/officeDocument/2006/relationships/oleObject" Target="file:///C:\Users\HP\Desktop\capstone%20University_Analysis\Data\Solutions\EDA%20Solution.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2496713006954609"/>
          <c:y val="0.11324893204377025"/>
          <c:w val="0.81477666279751615"/>
          <c:h val="0.47907645010509142"/>
        </c:manualLayout>
      </c:layout>
      <c:lineChart>
        <c:grouping val="standard"/>
        <c:varyColors val="0"/>
        <c:ser>
          <c:idx val="0"/>
          <c:order val="0"/>
          <c:tx>
            <c:strRef>
              <c:f>'Q2'!$C$16</c:f>
              <c:strCache>
                <c:ptCount val="1"/>
                <c:pt idx="0">
                  <c:v> no_of_university</c:v>
                </c:pt>
              </c:strCache>
            </c:strRef>
          </c:tx>
          <c:spPr>
            <a:ln w="31750" cap="rnd">
              <a:solidFill>
                <a:schemeClr val="accent5"/>
              </a:solidFill>
              <a:round/>
            </a:ln>
            <a:effectLst/>
          </c:spPr>
          <c:marker>
            <c:symbol val="circle"/>
            <c:size val="17"/>
            <c:spPr>
              <a:solidFill>
                <a:schemeClr val="accent5"/>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'Q2'!$A$17:$A$285</c:f>
              <c:strCache>
                <c:ptCount val="13"/>
                <c:pt idx="0">
                  <c:v>United States of America</c:v>
                </c:pt>
                <c:pt idx="1">
                  <c:v>United Kingdom</c:v>
                </c:pt>
                <c:pt idx="2">
                  <c:v>Japan</c:v>
                </c:pt>
                <c:pt idx="3">
                  <c:v>Canada</c:v>
                </c:pt>
                <c:pt idx="4">
                  <c:v>Netherlands</c:v>
                </c:pt>
                <c:pt idx="5">
                  <c:v>Sweden</c:v>
                </c:pt>
                <c:pt idx="6">
                  <c:v>Denmark</c:v>
                </c:pt>
                <c:pt idx="7">
                  <c:v>Switzerland</c:v>
                </c:pt>
                <c:pt idx="8">
                  <c:v>Norway</c:v>
                </c:pt>
                <c:pt idx="9">
                  <c:v>Finland</c:v>
                </c:pt>
                <c:pt idx="10">
                  <c:v>Australia</c:v>
                </c:pt>
                <c:pt idx="11">
                  <c:v>Austria</c:v>
                </c:pt>
                <c:pt idx="12">
                  <c:v>France</c:v>
                </c:pt>
              </c:strCache>
            </c:strRef>
          </c:cat>
          <c:val>
            <c:numRef>
              <c:f>'Q2'!$C$17:$C$285</c:f>
              <c:numCache>
                <c:formatCode>General</c:formatCode>
                <c:ptCount val="13"/>
                <c:pt idx="0">
                  <c:v>259</c:v>
                </c:pt>
                <c:pt idx="1">
                  <c:v>49</c:v>
                </c:pt>
                <c:pt idx="2">
                  <c:v>28</c:v>
                </c:pt>
                <c:pt idx="3">
                  <c:v>28</c:v>
                </c:pt>
                <c:pt idx="4">
                  <c:v>14</c:v>
                </c:pt>
                <c:pt idx="5">
                  <c:v>28</c:v>
                </c:pt>
                <c:pt idx="6">
                  <c:v>7</c:v>
                </c:pt>
                <c:pt idx="7">
                  <c:v>14</c:v>
                </c:pt>
                <c:pt idx="8">
                  <c:v>7</c:v>
                </c:pt>
                <c:pt idx="9">
                  <c:v>7</c:v>
                </c:pt>
                <c:pt idx="10">
                  <c:v>7</c:v>
                </c:pt>
                <c:pt idx="11">
                  <c:v>7</c:v>
                </c:pt>
                <c:pt idx="12">
                  <c:v>14</c:v>
                </c:pt>
              </c:numCache>
            </c:numRef>
          </c:val>
          <c:smooth val="0"/>
          <c:extLst>
            <c:ext xmlns:c16="http://schemas.microsoft.com/office/drawing/2014/chart" uri="{C3380CC4-5D6E-409C-BE32-E72D297353CC}">
              <c16:uniqueId val="{00000000-0C2A-4FCE-94CD-8317E5890222}"/>
            </c:ext>
          </c:extLst>
        </c:ser>
        <c:dLbls>
          <c:dLblPos val="ctr"/>
          <c:showLegendKey val="0"/>
          <c:showVal val="1"/>
          <c:showCatName val="0"/>
          <c:showSerName val="0"/>
          <c:showPercent val="0"/>
          <c:showBubbleSize val="0"/>
        </c:dLbls>
        <c:marker val="1"/>
        <c:smooth val="0"/>
        <c:axId val="598625535"/>
        <c:axId val="920925663"/>
      </c:lineChart>
      <c:catAx>
        <c:axId val="598625535"/>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a:t>Country Name</a:t>
                </a:r>
              </a:p>
            </c:rich>
          </c:tx>
          <c:layout>
            <c:manualLayout>
              <c:xMode val="edge"/>
              <c:yMode val="edge"/>
              <c:x val="0.49710065679798449"/>
              <c:y val="0.8891849901516584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920925663"/>
        <c:crosses val="autoZero"/>
        <c:auto val="1"/>
        <c:lblAlgn val="ctr"/>
        <c:lblOffset val="100"/>
        <c:noMultiLvlLbl val="0"/>
      </c:catAx>
      <c:valAx>
        <c:axId val="920925663"/>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dirty="0"/>
                  <a:t>University Count</a:t>
                </a:r>
              </a:p>
            </c:rich>
          </c:tx>
          <c:layout>
            <c:manualLayout>
              <c:xMode val="edge"/>
              <c:yMode val="edge"/>
              <c:x val="2.9847332071545857E-2"/>
              <c:y val="0.23728167827180527"/>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598625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r>
              <a:rPr lang="en-US">
                <a:solidFill>
                  <a:schemeClr val="bg1"/>
                </a:solidFill>
              </a:rPr>
              <a:t> Total_score</a:t>
            </a:r>
          </a:p>
        </c:rich>
      </c:tx>
      <c:layout>
        <c:manualLayout>
          <c:xMode val="edge"/>
          <c:yMode val="edge"/>
          <c:x val="5.5318630194922301E-2"/>
          <c:y val="2.3490721165139769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endParaRPr lang="en-US"/>
        </a:p>
      </c:txPr>
    </c:title>
    <c:autoTitleDeleted val="0"/>
    <c:plotArea>
      <c:layout>
        <c:manualLayout>
          <c:layoutTarget val="inner"/>
          <c:xMode val="edge"/>
          <c:yMode val="edge"/>
          <c:x val="9.851318348239646E-2"/>
          <c:y val="0.26783639360090566"/>
          <c:w val="0.85910661641228492"/>
          <c:h val="0.68048401983578688"/>
        </c:manualLayout>
      </c:layout>
      <c:bubbleChart>
        <c:varyColors val="0"/>
        <c:ser>
          <c:idx val="0"/>
          <c:order val="0"/>
          <c:tx>
            <c:strRef>
              <c:f>'Q15'!$B$17</c:f>
              <c:strCache>
                <c:ptCount val="1"/>
                <c:pt idx="0">
                  <c:v> total_score</c:v>
                </c:pt>
              </c:strCache>
            </c:strRef>
          </c:tx>
          <c:spPr>
            <a:noFill/>
            <a:ln>
              <a:solidFill>
                <a:schemeClr val="accent4"/>
              </a:solidFill>
            </a:ln>
            <a:effectLst>
              <a:glow rad="63500">
                <a:schemeClr val="accent4">
                  <a:alpha val="18000"/>
                </a:schemeClr>
              </a:glow>
            </a:effectLst>
          </c:spPr>
          <c:invertIfNegative val="0"/>
          <c:xVal>
            <c:numRef>
              <c:f>'Q15'!$A$18:$A$29</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xVal>
          <c:yVal>
            <c:numRef>
              <c:f>'Q15'!$B$18:$B$29</c:f>
              <c:numCache>
                <c:formatCode>General</c:formatCode>
                <c:ptCount val="12"/>
                <c:pt idx="0">
                  <c:v>85714</c:v>
                </c:pt>
                <c:pt idx="1">
                  <c:v>84520</c:v>
                </c:pt>
                <c:pt idx="2">
                  <c:v>84957</c:v>
                </c:pt>
                <c:pt idx="3">
                  <c:v>85977</c:v>
                </c:pt>
                <c:pt idx="4">
                  <c:v>85197</c:v>
                </c:pt>
                <c:pt idx="5">
                  <c:v>84658</c:v>
                </c:pt>
                <c:pt idx="6">
                  <c:v>348453</c:v>
                </c:pt>
                <c:pt idx="7">
                  <c:v>548878</c:v>
                </c:pt>
                <c:pt idx="8">
                  <c:v>557337</c:v>
                </c:pt>
                <c:pt idx="9">
                  <c:v>1502813</c:v>
                </c:pt>
                <c:pt idx="10">
                  <c:v>1521819</c:v>
                </c:pt>
                <c:pt idx="11">
                  <c:v>191055</c:v>
                </c:pt>
              </c:numCache>
            </c:numRef>
          </c:yVal>
          <c:bubbleSize>
            <c:numRef>
              <c:f>'Q15'!$C$18:$C$29</c:f>
              <c:numCache>
                <c:formatCode>General</c:formatCode>
                <c:ptCount val="12"/>
                <c:pt idx="0">
                  <c:v>56417382</c:v>
                </c:pt>
                <c:pt idx="1">
                  <c:v>55561100</c:v>
                </c:pt>
                <c:pt idx="2">
                  <c:v>56470372</c:v>
                </c:pt>
                <c:pt idx="3">
                  <c:v>58474647</c:v>
                </c:pt>
                <c:pt idx="4">
                  <c:v>57917692</c:v>
                </c:pt>
                <c:pt idx="5">
                  <c:v>58836834</c:v>
                </c:pt>
                <c:pt idx="6">
                  <c:v>155768139</c:v>
                </c:pt>
                <c:pt idx="7">
                  <c:v>245319764</c:v>
                </c:pt>
                <c:pt idx="8">
                  <c:v>245530138</c:v>
                </c:pt>
                <c:pt idx="9">
                  <c:v>333445457</c:v>
                </c:pt>
                <c:pt idx="10">
                  <c:v>335781407</c:v>
                </c:pt>
                <c:pt idx="11">
                  <c:v>69354504</c:v>
                </c:pt>
              </c:numCache>
            </c:numRef>
          </c:bubbleSize>
          <c:bubble3D val="0"/>
          <c:extLst>
            <c:ext xmlns:c16="http://schemas.microsoft.com/office/drawing/2014/chart" uri="{C3380CC4-5D6E-409C-BE32-E72D297353CC}">
              <c16:uniqueId val="{00000000-CC8F-4F4D-93EA-6F60B89133E8}"/>
            </c:ext>
          </c:extLst>
        </c:ser>
        <c:dLbls>
          <c:showLegendKey val="0"/>
          <c:showVal val="0"/>
          <c:showCatName val="0"/>
          <c:showSerName val="0"/>
          <c:showPercent val="0"/>
          <c:showBubbleSize val="0"/>
        </c:dLbls>
        <c:bubbleScale val="100"/>
        <c:showNegBubbles val="0"/>
        <c:axId val="1790095024"/>
        <c:axId val="78184336"/>
      </c:bubbleChart>
      <c:valAx>
        <c:axId val="1790095024"/>
        <c:scaling>
          <c:orientation val="minMax"/>
        </c:scaling>
        <c:delete val="0"/>
        <c:axPos val="b"/>
        <c:majorGridlines>
          <c: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8184336"/>
        <c:crosses val="autoZero"/>
        <c:crossBetween val="midCat"/>
      </c:valAx>
      <c:valAx>
        <c:axId val="78184336"/>
        <c:scaling>
          <c:orientation val="minMax"/>
        </c:scaling>
        <c:delete val="0"/>
        <c:axPos val="l"/>
        <c:majorGridlines>
          <c: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90095024"/>
        <c:crosses val="autoZero"/>
        <c:crossBetween val="midCat"/>
      </c:valAx>
      <c:spPr>
        <a:noFill/>
        <a:ln>
          <a:noFill/>
        </a:ln>
        <a:effectLst/>
      </c:spPr>
    </c:plotArea>
    <c:legend>
      <c:legendPos val="t"/>
      <c:legendEntry>
        <c:idx val="0"/>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legendEntry>
      <c:layout>
        <c:manualLayout>
          <c:xMode val="edge"/>
          <c:yMode val="edge"/>
          <c:x val="0.70022100318028979"/>
          <c:y val="4.2706131078224102E-2"/>
          <c:w val="0.22304403892641381"/>
          <c:h val="0.1168668926954955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9.8289479863062176E-2"/>
          <c:y val="4.9867650931062997E-2"/>
          <c:w val="0.89443755962968607"/>
          <c:h val="0.84439837762677106"/>
        </c:manualLayout>
      </c:layout>
      <c:barChart>
        <c:barDir val="col"/>
        <c:grouping val="clustered"/>
        <c:varyColors val="0"/>
        <c:ser>
          <c:idx val="0"/>
          <c:order val="0"/>
          <c:tx>
            <c:strRef>
              <c:f>'Q5'!$C$15</c:f>
              <c:strCache>
                <c:ptCount val="1"/>
                <c:pt idx="0">
                  <c:v> avg_score</c:v>
                </c:pt>
              </c:strCache>
            </c:strRef>
          </c:tx>
          <c:spPr>
            <a:solidFill>
              <a:schemeClr val="accent4"/>
            </a:solidFill>
            <a:ln>
              <a:noFill/>
            </a:ln>
            <a:effectLst/>
          </c:spPr>
          <c:invertIfNegative val="0"/>
          <c:cat>
            <c:numRef>
              <c:f>'Q5'!$B$16:$B$36</c:f>
              <c:numCache>
                <c:formatCode>General</c:formatCode>
                <c:ptCount val="21"/>
                <c:pt idx="0">
                  <c:v>2016</c:v>
                </c:pt>
                <c:pt idx="1">
                  <c:v>2015</c:v>
                </c:pt>
                <c:pt idx="2">
                  <c:v>2015</c:v>
                </c:pt>
                <c:pt idx="3">
                  <c:v>2015</c:v>
                </c:pt>
                <c:pt idx="4">
                  <c:v>2014</c:v>
                </c:pt>
                <c:pt idx="5">
                  <c:v>2014</c:v>
                </c:pt>
                <c:pt idx="6">
                  <c:v>2014</c:v>
                </c:pt>
                <c:pt idx="7">
                  <c:v>2013</c:v>
                </c:pt>
                <c:pt idx="8">
                  <c:v>2013</c:v>
                </c:pt>
                <c:pt idx="9">
                  <c:v>2013</c:v>
                </c:pt>
                <c:pt idx="10">
                  <c:v>2012</c:v>
                </c:pt>
                <c:pt idx="11">
                  <c:v>2012</c:v>
                </c:pt>
                <c:pt idx="12">
                  <c:v>2012</c:v>
                </c:pt>
                <c:pt idx="13">
                  <c:v>2011</c:v>
                </c:pt>
                <c:pt idx="14">
                  <c:v>2011</c:v>
                </c:pt>
                <c:pt idx="15">
                  <c:v>2010</c:v>
                </c:pt>
                <c:pt idx="16">
                  <c:v>2009</c:v>
                </c:pt>
                <c:pt idx="17">
                  <c:v>2008</c:v>
                </c:pt>
                <c:pt idx="18">
                  <c:v>2007</c:v>
                </c:pt>
                <c:pt idx="19">
                  <c:v>2006</c:v>
                </c:pt>
                <c:pt idx="20">
                  <c:v>2005</c:v>
                </c:pt>
              </c:numCache>
            </c:numRef>
          </c:cat>
          <c:val>
            <c:numRef>
              <c:f>'Q5'!$C$16:$C$36</c:f>
              <c:numCache>
                <c:formatCode>General</c:formatCode>
                <c:ptCount val="21"/>
                <c:pt idx="0">
                  <c:v>65.290000000000006</c:v>
                </c:pt>
                <c:pt idx="1">
                  <c:v>58.74</c:v>
                </c:pt>
                <c:pt idx="2">
                  <c:v>34.64</c:v>
                </c:pt>
                <c:pt idx="3">
                  <c:v>361.39</c:v>
                </c:pt>
                <c:pt idx="4">
                  <c:v>57.62</c:v>
                </c:pt>
                <c:pt idx="5">
                  <c:v>34.520000000000003</c:v>
                </c:pt>
                <c:pt idx="6">
                  <c:v>348.54</c:v>
                </c:pt>
                <c:pt idx="7">
                  <c:v>60.17</c:v>
                </c:pt>
                <c:pt idx="8">
                  <c:v>35.22</c:v>
                </c:pt>
                <c:pt idx="9">
                  <c:v>60.18</c:v>
                </c:pt>
                <c:pt idx="10">
                  <c:v>57.06</c:v>
                </c:pt>
                <c:pt idx="11">
                  <c:v>35.049999999999997</c:v>
                </c:pt>
                <c:pt idx="12">
                  <c:v>60.21</c:v>
                </c:pt>
                <c:pt idx="13">
                  <c:v>58.54</c:v>
                </c:pt>
                <c:pt idx="14">
                  <c:v>35.31</c:v>
                </c:pt>
                <c:pt idx="15">
                  <c:v>35.11</c:v>
                </c:pt>
                <c:pt idx="16">
                  <c:v>35.53</c:v>
                </c:pt>
                <c:pt idx="17">
                  <c:v>35.700000000000003</c:v>
                </c:pt>
                <c:pt idx="18">
                  <c:v>35.409999999999997</c:v>
                </c:pt>
                <c:pt idx="19">
                  <c:v>35.78</c:v>
                </c:pt>
                <c:pt idx="20">
                  <c:v>35.89</c:v>
                </c:pt>
              </c:numCache>
            </c:numRef>
          </c:val>
          <c:extLst>
            <c:ext xmlns:c16="http://schemas.microsoft.com/office/drawing/2014/chart" uri="{C3380CC4-5D6E-409C-BE32-E72D297353CC}">
              <c16:uniqueId val="{00000000-5395-48EE-9D12-945647800C66}"/>
            </c:ext>
          </c:extLst>
        </c:ser>
        <c:dLbls>
          <c:showLegendKey val="0"/>
          <c:showVal val="0"/>
          <c:showCatName val="0"/>
          <c:showSerName val="0"/>
          <c:showPercent val="0"/>
          <c:showBubbleSize val="0"/>
        </c:dLbls>
        <c:gapWidth val="219"/>
        <c:overlap val="-27"/>
        <c:axId val="216600064"/>
        <c:axId val="216947456"/>
      </c:barChart>
      <c:catAx>
        <c:axId val="2166000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Year</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6947456"/>
        <c:crosses val="autoZero"/>
        <c:auto val="1"/>
        <c:lblAlgn val="ctr"/>
        <c:lblOffset val="100"/>
        <c:noMultiLvlLbl val="0"/>
      </c:catAx>
      <c:valAx>
        <c:axId val="216947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Score</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6600064"/>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International_student_count</a:t>
            </a:r>
          </a:p>
        </c:rich>
      </c:tx>
      <c:layout>
        <c:manualLayout>
          <c:xMode val="edge"/>
          <c:yMode val="edge"/>
          <c:x val="0.260423665791776"/>
          <c:y val="3.1383097960098631E-2"/>
        </c:manualLayout>
      </c:layout>
      <c:overlay val="0"/>
      <c:spPr>
        <a:noFill/>
        <a:ln>
          <a:noFill/>
        </a:ln>
        <a:effectLst/>
      </c:spPr>
    </c:title>
    <c:autoTitleDeleted val="0"/>
    <c:plotArea>
      <c:layout>
        <c:manualLayout>
          <c:layoutTarget val="inner"/>
          <c:xMode val="edge"/>
          <c:yMode val="edge"/>
          <c:x val="0.52036111111111116"/>
          <c:y val="0.21699170589553912"/>
          <c:w val="0.4176111111111111"/>
          <c:h val="0.67401927818874696"/>
        </c:manualLayout>
      </c:layout>
      <c:pieChart>
        <c:varyColors val="1"/>
        <c:ser>
          <c:idx val="0"/>
          <c:order val="0"/>
          <c:tx>
            <c:strRef>
              <c:f>'Q6'!$B$18</c:f>
              <c:strCache>
                <c:ptCount val="1"/>
                <c:pt idx="0">
                  <c:v> international_students</c:v>
                </c:pt>
              </c:strCache>
            </c:strRef>
          </c:tx>
          <c:dPt>
            <c:idx val="0"/>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01-4FD2-43AD-A2D3-4E64B3108C06}"/>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4FD2-43AD-A2D3-4E64B3108C06}"/>
              </c:ext>
            </c:extLst>
          </c:dPt>
          <c:dPt>
            <c:idx val="2"/>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05-4FD2-43AD-A2D3-4E64B3108C06}"/>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'Q6'!$A$19:$A$21</c:f>
              <c:strCache>
                <c:ptCount val="3"/>
                <c:pt idx="0">
                  <c:v>Times Higher Education World University Ranking</c:v>
                </c:pt>
                <c:pt idx="1">
                  <c:v>Shanghai Ranking</c:v>
                </c:pt>
                <c:pt idx="2">
                  <c:v>Center for World University Rankings</c:v>
                </c:pt>
              </c:strCache>
            </c:strRef>
          </c:cat>
          <c:val>
            <c:numRef>
              <c:f>'Q6'!$B$19:$B$21</c:f>
              <c:numCache>
                <c:formatCode>General</c:formatCode>
                <c:ptCount val="3"/>
                <c:pt idx="0">
                  <c:v>27247</c:v>
                </c:pt>
                <c:pt idx="1">
                  <c:v>25291</c:v>
                </c:pt>
                <c:pt idx="2">
                  <c:v>20536</c:v>
                </c:pt>
              </c:numCache>
            </c:numRef>
          </c:val>
          <c:extLst>
            <c:ext xmlns:c16="http://schemas.microsoft.com/office/drawing/2014/chart" uri="{C3380CC4-5D6E-409C-BE32-E72D297353CC}">
              <c16:uniqueId val="{00000006-4FD2-43AD-A2D3-4E64B3108C0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2.115676467447522E-2"/>
          <c:y val="0.19268421026562585"/>
          <c:w val="0.57235091462329446"/>
          <c:h val="0.7307628897006223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layout>
        <c:manualLayout>
          <c:xMode val="edge"/>
          <c:yMode val="edge"/>
          <c:x val="0.37298461546600642"/>
          <c:y val="8.8184646150427735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515048118985128"/>
          <c:y val="0.10412543686049937"/>
          <c:w val="0.80596062992125983"/>
          <c:h val="0.76160505978419368"/>
        </c:manualLayout>
      </c:layout>
      <c:barChart>
        <c:barDir val="col"/>
        <c:grouping val="clustered"/>
        <c:varyColors val="0"/>
        <c:ser>
          <c:idx val="0"/>
          <c:order val="0"/>
          <c:tx>
            <c:strRef>
              <c:f>'Q8'!$B$15</c:f>
              <c:strCache>
                <c:ptCount val="1"/>
                <c:pt idx="0">
                  <c:v> ranking_criteria_entries</c:v>
                </c:pt>
              </c:strCache>
            </c:strRef>
          </c:tx>
          <c:spPr>
            <a:solidFill>
              <a:schemeClr val="accent4"/>
            </a:solidFill>
            <a:ln>
              <a:noFill/>
            </a:ln>
            <a:effectLst/>
          </c:spPr>
          <c:invertIfNegative val="0"/>
          <c:cat>
            <c:numRef>
              <c:f>'Q8'!$A$16:$A$27</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'Q8'!$B$16:$B$27</c:f>
              <c:numCache>
                <c:formatCode>General</c:formatCode>
                <c:ptCount val="12"/>
                <c:pt idx="0">
                  <c:v>497</c:v>
                </c:pt>
                <c:pt idx="1">
                  <c:v>497</c:v>
                </c:pt>
                <c:pt idx="2">
                  <c:v>511</c:v>
                </c:pt>
                <c:pt idx="3">
                  <c:v>504</c:v>
                </c:pt>
                <c:pt idx="4">
                  <c:v>497</c:v>
                </c:pt>
                <c:pt idx="5">
                  <c:v>504</c:v>
                </c:pt>
                <c:pt idx="6">
                  <c:v>1554</c:v>
                </c:pt>
                <c:pt idx="7">
                  <c:v>2449</c:v>
                </c:pt>
                <c:pt idx="8">
                  <c:v>2451</c:v>
                </c:pt>
                <c:pt idx="9">
                  <c:v>9660</c:v>
                </c:pt>
                <c:pt idx="10">
                  <c:v>9699</c:v>
                </c:pt>
                <c:pt idx="11">
                  <c:v>659</c:v>
                </c:pt>
              </c:numCache>
            </c:numRef>
          </c:val>
          <c:extLst>
            <c:ext xmlns:c16="http://schemas.microsoft.com/office/drawing/2014/chart" uri="{C3380CC4-5D6E-409C-BE32-E72D297353CC}">
              <c16:uniqueId val="{00000000-137F-4D6D-BD46-EE698F4906CF}"/>
            </c:ext>
          </c:extLst>
        </c:ser>
        <c:dLbls>
          <c:showLegendKey val="0"/>
          <c:showVal val="0"/>
          <c:showCatName val="0"/>
          <c:showSerName val="0"/>
          <c:showPercent val="0"/>
          <c:showBubbleSize val="0"/>
        </c:dLbls>
        <c:gapWidth val="219"/>
        <c:overlap val="-27"/>
        <c:axId val="216462848"/>
        <c:axId val="216943424"/>
      </c:barChart>
      <c:catAx>
        <c:axId val="216462848"/>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IN" sz="1100"/>
                  <a:t>Year</a:t>
                </a:r>
              </a:p>
            </c:rich>
          </c:tx>
          <c:layout>
            <c:manualLayout>
              <c:xMode val="edge"/>
              <c:yMode val="edge"/>
              <c:x val="0.53130578083916591"/>
              <c:y val="0.93273594600599941"/>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6943424"/>
        <c:crosses val="autoZero"/>
        <c:auto val="1"/>
        <c:lblAlgn val="ctr"/>
        <c:lblOffset val="100"/>
        <c:noMultiLvlLbl val="0"/>
      </c:catAx>
      <c:valAx>
        <c:axId val="216943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IN" sz="1100" dirty="0"/>
                  <a:t>Ranking</a:t>
                </a:r>
                <a:r>
                  <a:rPr lang="en-IN" sz="1100" baseline="0" dirty="0"/>
                  <a:t> </a:t>
                </a:r>
                <a:r>
                  <a:rPr lang="en-IN" sz="1100" baseline="0" dirty="0" err="1"/>
                  <a:t>Critera</a:t>
                </a:r>
                <a:r>
                  <a:rPr lang="en-IN" sz="1100" baseline="0" dirty="0"/>
                  <a:t> Entries</a:t>
                </a:r>
                <a:endParaRPr lang="en-IN" sz="1100" dirty="0"/>
              </a:p>
            </c:rich>
          </c:tx>
          <c:layout>
            <c:manualLayout>
              <c:xMode val="edge"/>
              <c:yMode val="edge"/>
              <c:x val="5.8361504806344278E-2"/>
              <c:y val="0.33119259897048475"/>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646284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layout>
        <c:manualLayout>
          <c:xMode val="edge"/>
          <c:yMode val="edge"/>
          <c:x val="0.34791344667697066"/>
          <c:y val="2.985074626865671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899467357924927"/>
          <c:y val="0.15662670897481099"/>
          <c:w val="0.41846195037057776"/>
          <c:h val="0.81919782720049561"/>
        </c:manualLayout>
      </c:layout>
      <c:pieChart>
        <c:varyColors val="1"/>
        <c:ser>
          <c:idx val="0"/>
          <c:order val="0"/>
          <c:tx>
            <c:strRef>
              <c:f>'Q9'!$B$16</c:f>
              <c:strCache>
                <c:ptCount val="1"/>
                <c:pt idx="0">
                  <c:v> stud_to_staff_ratio</c:v>
                </c:pt>
              </c:strCache>
            </c:strRef>
          </c:tx>
          <c:dPt>
            <c:idx val="0"/>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1-167E-40FA-8B0E-6F9105797F43}"/>
              </c:ext>
            </c:extLst>
          </c:dPt>
          <c:dPt>
            <c:idx val="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3-167E-40FA-8B0E-6F9105797F43}"/>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167E-40FA-8B0E-6F9105797F43}"/>
              </c:ext>
            </c:extLst>
          </c:dPt>
          <c:dPt>
            <c:idx val="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07-167E-40FA-8B0E-6F9105797F43}"/>
              </c:ext>
            </c:extLst>
          </c:dPt>
          <c:dPt>
            <c:idx val="4"/>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09-167E-40FA-8B0E-6F9105797F43}"/>
              </c:ext>
            </c:extLst>
          </c:dPt>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'Q9'!$A$17:$A$21</c:f>
              <c:strCache>
                <c:ptCount val="5"/>
                <c:pt idx="0">
                  <c:v>University of Bonn</c:v>
                </c:pt>
                <c:pt idx="1">
                  <c:v>University of Konstanz</c:v>
                </c:pt>
                <c:pt idx="2">
                  <c:v>Humboldt University of Berlin</c:v>
                </c:pt>
                <c:pt idx="3">
                  <c:v>University of Cologne</c:v>
                </c:pt>
                <c:pt idx="4">
                  <c:v>University of Trento</c:v>
                </c:pt>
              </c:strCache>
            </c:strRef>
          </c:cat>
          <c:val>
            <c:numRef>
              <c:f>'Q9'!$B$17:$B$21</c:f>
              <c:numCache>
                <c:formatCode>General</c:formatCode>
                <c:ptCount val="5"/>
                <c:pt idx="0">
                  <c:v>70.400000000000006</c:v>
                </c:pt>
                <c:pt idx="1">
                  <c:v>59.1</c:v>
                </c:pt>
                <c:pt idx="2">
                  <c:v>52.5</c:v>
                </c:pt>
                <c:pt idx="3">
                  <c:v>43.4</c:v>
                </c:pt>
                <c:pt idx="4">
                  <c:v>43.2</c:v>
                </c:pt>
              </c:numCache>
            </c:numRef>
          </c:val>
          <c:extLst>
            <c:ext xmlns:c16="http://schemas.microsoft.com/office/drawing/2014/chart" uri="{C3380CC4-5D6E-409C-BE32-E72D297353CC}">
              <c16:uniqueId val="{0000000A-167E-40FA-8B0E-6F9105797F4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1.5455950540958269E-2"/>
          <c:y val="0.20301968232571765"/>
          <c:w val="0.45372805799355626"/>
          <c:h val="0.7193039050792352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'Q10'!$B$18</c:f>
              <c:strCache>
                <c:ptCount val="1"/>
                <c:pt idx="0">
                  <c:v> female_students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strRef>
              <c:f>'Q10'!$A$19:$A$217</c:f>
              <c:strCache>
                <c:ptCount val="199"/>
                <c:pt idx="0">
                  <c:v>Scuola Normale Superiore di Pisa</c:v>
                </c:pt>
                <c:pt idx="1">
                  <c:v>Mines ParisTech</c:v>
                </c:pt>
                <c:pt idx="2">
                  <c:v>National Tsing Hua University</c:v>
                </c:pt>
                <c:pt idx="3">
                  <c:v>Hong Kong Baptist University</c:v>
                </c:pt>
                <c:pt idx="4">
                  <c:v>Ãƒâ€°cole normale supÃƒÂ©rieure de Lyon</c:v>
                </c:pt>
                <c:pt idx="5">
                  <c:v>Ãƒâ€°cole Polytechnique</c:v>
                </c:pt>
                <c:pt idx="6">
                  <c:v>National Chiao Tung University</c:v>
                </c:pt>
                <c:pt idx="7">
                  <c:v>California Institute of Technology</c:v>
                </c:pt>
                <c:pt idx="8">
                  <c:v>University of Science and Technology of China</c:v>
                </c:pt>
                <c:pt idx="9">
                  <c:v>Dalhousie University</c:v>
                </c:pt>
                <c:pt idx="10">
                  <c:v>Colorado School of Mines</c:v>
                </c:pt>
                <c:pt idx="11">
                  <c:v>Brandeis University</c:v>
                </c:pt>
                <c:pt idx="12">
                  <c:v>University of Trento</c:v>
                </c:pt>
                <c:pt idx="13">
                  <c:v>University of Innsbruck</c:v>
                </c:pt>
                <c:pt idx="14">
                  <c:v>Pohang University of Science and Technology</c:v>
                </c:pt>
                <c:pt idx="15">
                  <c:v>Syracuse University</c:v>
                </c:pt>
                <c:pt idx="16">
                  <c:v>Drexel University</c:v>
                </c:pt>
                <c:pt idx="17">
                  <c:v>Hong Kong Polytechnic University</c:v>
                </c:pt>
                <c:pt idx="18">
                  <c:v>Kent State University</c:v>
                </c:pt>
                <c:pt idx="19">
                  <c:v>University of Bergen</c:v>
                </c:pt>
                <c:pt idx="20">
                  <c:v>UniversitÃƒÂ© libre de Bruxelles</c:v>
                </c:pt>
                <c:pt idx="21">
                  <c:v>University of Twente</c:v>
                </c:pt>
                <c:pt idx="22">
                  <c:v>Simon Fraser University</c:v>
                </c:pt>
                <c:pt idx="23">
                  <c:v>Rensselaer Polytechnic Institute</c:v>
                </c:pt>
                <c:pt idx="24">
                  <c:v>Birkbeck, University of London</c:v>
                </c:pt>
                <c:pt idx="25">
                  <c:v>Wake Forest University</c:v>
                </c:pt>
                <c:pt idx="26">
                  <c:v>Nanjing University</c:v>
                </c:pt>
                <c:pt idx="27">
                  <c:v>City University of Hong Kong</c:v>
                </c:pt>
                <c:pt idx="28">
                  <c:v>Autonomous University of Barcelona</c:v>
                </c:pt>
                <c:pt idx="29">
                  <c:v>University of Waterloo</c:v>
                </c:pt>
                <c:pt idx="30">
                  <c:v>Lomonosov Moscow State University</c:v>
                </c:pt>
                <c:pt idx="31">
                  <c:v>Dartmouth College</c:v>
                </c:pt>
                <c:pt idx="32">
                  <c:v>Rice University</c:v>
                </c:pt>
                <c:pt idx="33">
                  <c:v>Fudan University</c:v>
                </c:pt>
                <c:pt idx="34">
                  <c:v>University of Texas at Dallas</c:v>
                </c:pt>
                <c:pt idx="35">
                  <c:v>University of Konstanz</c:v>
                </c:pt>
                <c:pt idx="36">
                  <c:v>Yeshiva University</c:v>
                </c:pt>
                <c:pt idx="37">
                  <c:v>University of Dundee</c:v>
                </c:pt>
                <c:pt idx="38">
                  <c:v>University of Cincinnati</c:v>
                </c:pt>
                <c:pt idx="39">
                  <c:v>University of Reading</c:v>
                </c:pt>
                <c:pt idx="40">
                  <c:v>University of Antwerp</c:v>
                </c:pt>
                <c:pt idx="41">
                  <c:v>Northeastern University</c:v>
                </c:pt>
                <c:pt idx="42">
                  <c:v>University of Rochester</c:v>
                </c:pt>
                <c:pt idx="43">
                  <c:v>Karolinska Institute</c:v>
                </c:pt>
                <c:pt idx="44">
                  <c:v>Eindhoven University of Technology</c:v>
                </c:pt>
                <c:pt idx="45">
                  <c:v>University of Cologne</c:v>
                </c:pt>
                <c:pt idx="46">
                  <c:v>Pompeu Fabra University</c:v>
                </c:pt>
                <c:pt idx="47">
                  <c:v>Case Western Reserve University</c:v>
                </c:pt>
                <c:pt idx="48">
                  <c:v>Zhejiang University</c:v>
                </c:pt>
                <c:pt idx="49">
                  <c:v>Princeton University</c:v>
                </c:pt>
                <c:pt idx="50">
                  <c:v>Tokyo Institute of Technology</c:v>
                </c:pt>
                <c:pt idx="51">
                  <c:v>Joseph Fourier University</c:v>
                </c:pt>
                <c:pt idx="52">
                  <c:v>Technical University of Denmark</c:v>
                </c:pt>
                <c:pt idx="53">
                  <c:v>University of St Andrews</c:v>
                </c:pt>
                <c:pt idx="54">
                  <c:v>Sun Yat-sen University</c:v>
                </c:pt>
                <c:pt idx="55">
                  <c:v>Middle East Technical University</c:v>
                </c:pt>
                <c:pt idx="56">
                  <c:v>Brown University</c:v>
                </c:pt>
                <c:pt idx="57">
                  <c:v>Tufts University</c:v>
                </c:pt>
                <c:pt idx="58">
                  <c:v>Royal Holloway, University of London</c:v>
                </c:pt>
                <c:pt idx="59">
                  <c:v>University of Victoria</c:v>
                </c:pt>
                <c:pt idx="60">
                  <c:v>Korea Advanced Institute of Science and Technology (KAIST)</c:v>
                </c:pt>
                <c:pt idx="61">
                  <c:v>University of Leicester</c:v>
                </c:pt>
                <c:pt idx="62">
                  <c:v>University of Bern</c:v>
                </c:pt>
                <c:pt idx="63">
                  <c:v>University of Lausanne</c:v>
                </c:pt>
                <c:pt idx="64">
                  <c:v>University of Miami</c:v>
                </c:pt>
                <c:pt idx="65">
                  <c:v>Emory University</c:v>
                </c:pt>
                <c:pt idx="66">
                  <c:v>University of Adelaide</c:v>
                </c:pt>
                <c:pt idx="67">
                  <c:v>Maastricht University</c:v>
                </c:pt>
                <c:pt idx="68">
                  <c:v>University of Basel</c:v>
                </c:pt>
                <c:pt idx="69">
                  <c:v>University of Aberdeen</c:v>
                </c:pt>
                <c:pt idx="70">
                  <c:v>Boston College</c:v>
                </c:pt>
                <c:pt idx="71">
                  <c:v>Massachusetts Institute of Technology</c:v>
                </c:pt>
                <c:pt idx="72">
                  <c:v>Hong Kong University of Science and Technology</c:v>
                </c:pt>
                <c:pt idx="73">
                  <c:v>Lancaster University</c:v>
                </c:pt>
                <c:pt idx="74">
                  <c:v>Hebrew University of Jerusalem</c:v>
                </c:pt>
                <c:pt idx="75">
                  <c:v>Yale University</c:v>
                </c:pt>
                <c:pt idx="76">
                  <c:v>Radboud University Nijmegen</c:v>
                </c:pt>
                <c:pt idx="77">
                  <c:v>University of Notre Dame</c:v>
                </c:pt>
                <c:pt idx="78">
                  <c:v>Carnegie Mellon University</c:v>
                </c:pt>
                <c:pt idx="79">
                  <c:v>Chinese University of Hong Kong</c:v>
                </c:pt>
                <c:pt idx="80">
                  <c:v>University of Sussex</c:v>
                </c:pt>
                <c:pt idx="81">
                  <c:v>Vanderbilt University</c:v>
                </c:pt>
                <c:pt idx="82">
                  <c:v>Yonsei University</c:v>
                </c:pt>
                <c:pt idx="83">
                  <c:v>University of East Anglia</c:v>
                </c:pt>
                <c:pt idx="84">
                  <c:v>Georgetown University</c:v>
                </c:pt>
                <c:pt idx="85">
                  <c:v>University of Geneva</c:v>
                </c:pt>
                <c:pt idx="86">
                  <c:v>Delft University of Technology</c:v>
                </c:pt>
                <c:pt idx="87">
                  <c:v>Newcastle University</c:v>
                </c:pt>
                <c:pt idx="88">
                  <c:v>University of Chicago</c:v>
                </c:pt>
                <c:pt idx="89">
                  <c:v>Queen Mary University of London</c:v>
                </c:pt>
                <c:pt idx="90">
                  <c:v>Tohoku University</c:v>
                </c:pt>
                <c:pt idx="91">
                  <c:v>University of California, Santa Cruz</c:v>
                </c:pt>
                <c:pt idx="92">
                  <c:v>Australian National University</c:v>
                </c:pt>
                <c:pt idx="93">
                  <c:v>University College Dublin</c:v>
                </c:pt>
                <c:pt idx="94">
                  <c:v>Imperial College London</c:v>
                </c:pt>
                <c:pt idx="95">
                  <c:v>Johns Hopkins University</c:v>
                </c:pt>
                <c:pt idx="96">
                  <c:v>Duke University</c:v>
                </c:pt>
                <c:pt idx="97">
                  <c:v>University of Warwick</c:v>
                </c:pt>
                <c:pt idx="98">
                  <c:v>Durham University</c:v>
                </c:pt>
                <c:pt idx="99">
                  <c:v>Stanford University</c:v>
                </c:pt>
                <c:pt idx="100">
                  <c:v>University of Barcelona</c:v>
                </c:pt>
                <c:pt idx="101">
                  <c:v>McMaster University</c:v>
                </c:pt>
                <c:pt idx="102">
                  <c:v>Goethe University Frankfurt</c:v>
                </c:pt>
                <c:pt idx="103">
                  <c:v>Tel Aviv University</c:v>
                </c:pt>
                <c:pt idx="104">
                  <c:v>University of Delaware</c:v>
                </c:pt>
                <c:pt idx="105">
                  <c:v>University of Illinois at Chicago</c:v>
                </c:pt>
                <c:pt idx="106">
                  <c:v>University of Hong Kong</c:v>
                </c:pt>
                <c:pt idx="107">
                  <c:v>University of Cape Town</c:v>
                </c:pt>
                <c:pt idx="108">
                  <c:v>George Washington University</c:v>
                </c:pt>
                <c:pt idx="109">
                  <c:v>University of California, Riverside</c:v>
                </c:pt>
                <c:pt idx="110">
                  <c:v>University of Western Australia</c:v>
                </c:pt>
                <c:pt idx="111">
                  <c:v>University of Southampton</c:v>
                </c:pt>
                <c:pt idx="112">
                  <c:v>University of Exeter</c:v>
                </c:pt>
                <c:pt idx="113">
                  <c:v>University of Bristol</c:v>
                </c:pt>
                <c:pt idx="114">
                  <c:v>University of Oslo</c:v>
                </c:pt>
                <c:pt idx="115">
                  <c:v>Stony Brook University</c:v>
                </c:pt>
                <c:pt idx="116">
                  <c:v>Northwestern University</c:v>
                </c:pt>
                <c:pt idx="117">
                  <c:v>University of California, Santa Barbara</c:v>
                </c:pt>
                <c:pt idx="118">
                  <c:v>University of Cambridge</c:v>
                </c:pt>
                <c:pt idx="119">
                  <c:v>University of Liverpool</c:v>
                </c:pt>
                <c:pt idx="120">
                  <c:v>University of Glasgow</c:v>
                </c:pt>
                <c:pt idx="121">
                  <c:v>University of TÃƒÂ¼bingen</c:v>
                </c:pt>
                <c:pt idx="122">
                  <c:v>Kyoto University</c:v>
                </c:pt>
                <c:pt idx="123">
                  <c:v>UniversitÃƒÂ© catholique de Louvain</c:v>
                </c:pt>
                <c:pt idx="124">
                  <c:v>Osaka University</c:v>
                </c:pt>
                <c:pt idx="125">
                  <c:v>University of Helsinki</c:v>
                </c:pt>
                <c:pt idx="126">
                  <c:v>Aarhus University</c:v>
                </c:pt>
                <c:pt idx="127">
                  <c:v>University of Oxford</c:v>
                </c:pt>
                <c:pt idx="128">
                  <c:v>Georgia Institute of Technology</c:v>
                </c:pt>
                <c:pt idx="129">
                  <c:v>Harvard University</c:v>
                </c:pt>
                <c:pt idx="130">
                  <c:v>University of Pennsylvania</c:v>
                </c:pt>
                <c:pt idx="131">
                  <c:v>Erasmus University Rotterdam</c:v>
                </c:pt>
                <c:pt idx="132">
                  <c:v>Karlsruhe Institute of Technology</c:v>
                </c:pt>
                <c:pt idx="133">
                  <c:v>Leiden University</c:v>
                </c:pt>
                <c:pt idx="134">
                  <c:v>University of GÃƒÂ¶ttingen</c:v>
                </c:pt>
                <c:pt idx="135">
                  <c:v>University of Utah</c:v>
                </c:pt>
                <c:pt idx="136">
                  <c:v>Cornell University</c:v>
                </c:pt>
                <c:pt idx="137">
                  <c:v>University of Bonn</c:v>
                </c:pt>
                <c:pt idx="138">
                  <c:v>University of Zurich</c:v>
                </c:pt>
                <c:pt idx="139">
                  <c:v>University of California, Irvine</c:v>
                </c:pt>
                <c:pt idx="140">
                  <c:v>University of California, San Diego</c:v>
                </c:pt>
                <c:pt idx="141">
                  <c:v>University of Iowa</c:v>
                </c:pt>
                <c:pt idx="142">
                  <c:v>University of Copenhagen</c:v>
                </c:pt>
                <c:pt idx="143">
                  <c:v>University of Leeds</c:v>
                </c:pt>
                <c:pt idx="144">
                  <c:v>VU University Amsterdam</c:v>
                </c:pt>
                <c:pt idx="145">
                  <c:v>University of Sheffield</c:v>
                </c:pt>
                <c:pt idx="146">
                  <c:v>Lund University</c:v>
                </c:pt>
                <c:pt idx="147">
                  <c:v>University of Virginia</c:v>
                </c:pt>
                <c:pt idx="148">
                  <c:v>University of Colorado Boulder</c:v>
                </c:pt>
                <c:pt idx="149">
                  <c:v>University of Ottawa</c:v>
                </c:pt>
                <c:pt idx="150">
                  <c:v>University of Groningen</c:v>
                </c:pt>
                <c:pt idx="151">
                  <c:v>University of Amsterdam</c:v>
                </c:pt>
                <c:pt idx="152">
                  <c:v>Boston University</c:v>
                </c:pt>
                <c:pt idx="153">
                  <c:v>University of Auckland</c:v>
                </c:pt>
                <c:pt idx="154">
                  <c:v>Iowa State University</c:v>
                </c:pt>
                <c:pt idx="155">
                  <c:v>Nanyang Technological University</c:v>
                </c:pt>
                <c:pt idx="156">
                  <c:v>Columbia University</c:v>
                </c:pt>
                <c:pt idx="157">
                  <c:v>Uppsala University</c:v>
                </c:pt>
                <c:pt idx="158">
                  <c:v>University of Birmingham</c:v>
                </c:pt>
                <c:pt idx="159">
                  <c:v>University of Montreal</c:v>
                </c:pt>
                <c:pt idx="160">
                  <c:v>University of Edinburgh</c:v>
                </c:pt>
                <c:pt idx="161">
                  <c:v>University of Tokyo</c:v>
                </c:pt>
                <c:pt idx="162">
                  <c:v>Seoul National University</c:v>
                </c:pt>
                <c:pt idx="163">
                  <c:v>Stockholm University</c:v>
                </c:pt>
                <c:pt idx="164">
                  <c:v>University of North Carolina at Chapel Hill</c:v>
                </c:pt>
                <c:pt idx="165">
                  <c:v>National Taiwan University</c:v>
                </c:pt>
                <c:pt idx="166">
                  <c:v>University College London</c:v>
                </c:pt>
                <c:pt idx="167">
                  <c:v>University of SÃƒÂ£o Paulo</c:v>
                </c:pt>
                <c:pt idx="168">
                  <c:v>Free University of Berlin</c:v>
                </c:pt>
                <c:pt idx="169">
                  <c:v>University of Manchester</c:v>
                </c:pt>
                <c:pt idx="170">
                  <c:v>University of California, Davis</c:v>
                </c:pt>
                <c:pt idx="171">
                  <c:v>Humboldt University of Berlin</c:v>
                </c:pt>
                <c:pt idx="172">
                  <c:v>University of Nottingham</c:v>
                </c:pt>
                <c:pt idx="173">
                  <c:v>Utrecht University</c:v>
                </c:pt>
                <c:pt idx="174">
                  <c:v>McGill University</c:v>
                </c:pt>
                <c:pt idx="175">
                  <c:v>University of Maryland, College Park</c:v>
                </c:pt>
                <c:pt idx="176">
                  <c:v>National University of Singapore</c:v>
                </c:pt>
                <c:pt idx="177">
                  <c:v>RWTH Aachen University</c:v>
                </c:pt>
                <c:pt idx="178">
                  <c:v>University of New South Wales</c:v>
                </c:pt>
                <c:pt idx="179">
                  <c:v>Ghent University</c:v>
                </c:pt>
                <c:pt idx="180">
                  <c:v>Tsinghua University</c:v>
                </c:pt>
                <c:pt idx="181">
                  <c:v>University of Florida</c:v>
                </c:pt>
                <c:pt idx="182">
                  <c:v>University of Vienna</c:v>
                </c:pt>
                <c:pt idx="183">
                  <c:v>University of Sydney</c:v>
                </c:pt>
                <c:pt idx="184">
                  <c:v>Technical University of Munich</c:v>
                </c:pt>
                <c:pt idx="185">
                  <c:v>University of California, Berkeley</c:v>
                </c:pt>
                <c:pt idx="186">
                  <c:v>University of Alberta</c:v>
                </c:pt>
                <c:pt idx="187">
                  <c:v>University of Arizona</c:v>
                </c:pt>
                <c:pt idx="188">
                  <c:v>University of Southern California</c:v>
                </c:pt>
                <c:pt idx="189">
                  <c:v>Michigan State University</c:v>
                </c:pt>
                <c:pt idx="190">
                  <c:v>University of California, Los Angeles</c:v>
                </c:pt>
                <c:pt idx="191">
                  <c:v>University of Melbourne</c:v>
                </c:pt>
                <c:pt idx="192">
                  <c:v>Peking University</c:v>
                </c:pt>
                <c:pt idx="193">
                  <c:v>University of Texas at Austin</c:v>
                </c:pt>
                <c:pt idx="194">
                  <c:v>New York University</c:v>
                </c:pt>
                <c:pt idx="195">
                  <c:v>University of British Columbia</c:v>
                </c:pt>
                <c:pt idx="196">
                  <c:v>Monash University</c:v>
                </c:pt>
                <c:pt idx="197">
                  <c:v>University of Toronto</c:v>
                </c:pt>
                <c:pt idx="198">
                  <c:v>Arizona State University</c:v>
                </c:pt>
              </c:strCache>
            </c:strRef>
          </c:xVal>
          <c:yVal>
            <c:numRef>
              <c:f>'Q10'!$B$19:$B$217</c:f>
              <c:numCache>
                <c:formatCode>General</c:formatCode>
                <c:ptCount val="199"/>
                <c:pt idx="0">
                  <c:v>259</c:v>
                </c:pt>
                <c:pt idx="1">
                  <c:v>359</c:v>
                </c:pt>
                <c:pt idx="2">
                  <c:v>3373</c:v>
                </c:pt>
                <c:pt idx="3">
                  <c:v>6369</c:v>
                </c:pt>
                <c:pt idx="4">
                  <c:v>5434</c:v>
                </c:pt>
                <c:pt idx="5">
                  <c:v>2186</c:v>
                </c:pt>
                <c:pt idx="6">
                  <c:v>3414</c:v>
                </c:pt>
                <c:pt idx="7">
                  <c:v>4441</c:v>
                </c:pt>
                <c:pt idx="8">
                  <c:v>0</c:v>
                </c:pt>
                <c:pt idx="9">
                  <c:v>8285</c:v>
                </c:pt>
                <c:pt idx="10">
                  <c:v>4124</c:v>
                </c:pt>
                <c:pt idx="11">
                  <c:v>9067</c:v>
                </c:pt>
                <c:pt idx="12">
                  <c:v>8589</c:v>
                </c:pt>
                <c:pt idx="13">
                  <c:v>9833</c:v>
                </c:pt>
                <c:pt idx="14">
                  <c:v>3666</c:v>
                </c:pt>
                <c:pt idx="15">
                  <c:v>10813</c:v>
                </c:pt>
                <c:pt idx="16">
                  <c:v>9942</c:v>
                </c:pt>
                <c:pt idx="17">
                  <c:v>11253</c:v>
                </c:pt>
                <c:pt idx="18">
                  <c:v>13411</c:v>
                </c:pt>
                <c:pt idx="19">
                  <c:v>13948</c:v>
                </c:pt>
                <c:pt idx="20">
                  <c:v>12862</c:v>
                </c:pt>
                <c:pt idx="21">
                  <c:v>9814</c:v>
                </c:pt>
                <c:pt idx="22">
                  <c:v>14652</c:v>
                </c:pt>
                <c:pt idx="23">
                  <c:v>8005</c:v>
                </c:pt>
                <c:pt idx="24">
                  <c:v>15599</c:v>
                </c:pt>
                <c:pt idx="25">
                  <c:v>14945</c:v>
                </c:pt>
                <c:pt idx="26">
                  <c:v>13682</c:v>
                </c:pt>
                <c:pt idx="27">
                  <c:v>15323</c:v>
                </c:pt>
                <c:pt idx="28">
                  <c:v>18017</c:v>
                </c:pt>
                <c:pt idx="29">
                  <c:v>13827</c:v>
                </c:pt>
                <c:pt idx="30">
                  <c:v>13253</c:v>
                </c:pt>
                <c:pt idx="31">
                  <c:v>14518</c:v>
                </c:pt>
                <c:pt idx="32">
                  <c:v>13933</c:v>
                </c:pt>
                <c:pt idx="33">
                  <c:v>16088</c:v>
                </c:pt>
                <c:pt idx="34">
                  <c:v>14349</c:v>
                </c:pt>
                <c:pt idx="35">
                  <c:v>17707</c:v>
                </c:pt>
                <c:pt idx="36">
                  <c:v>17895</c:v>
                </c:pt>
                <c:pt idx="37">
                  <c:v>20930</c:v>
                </c:pt>
                <c:pt idx="38">
                  <c:v>19498</c:v>
                </c:pt>
                <c:pt idx="39">
                  <c:v>19883</c:v>
                </c:pt>
                <c:pt idx="40">
                  <c:v>20741</c:v>
                </c:pt>
                <c:pt idx="41">
                  <c:v>18539</c:v>
                </c:pt>
                <c:pt idx="42">
                  <c:v>18404</c:v>
                </c:pt>
                <c:pt idx="43">
                  <c:v>27209</c:v>
                </c:pt>
                <c:pt idx="44">
                  <c:v>7767</c:v>
                </c:pt>
                <c:pt idx="45">
                  <c:v>25968</c:v>
                </c:pt>
                <c:pt idx="46">
                  <c:v>25726</c:v>
                </c:pt>
                <c:pt idx="47">
                  <c:v>22222</c:v>
                </c:pt>
                <c:pt idx="48">
                  <c:v>19478</c:v>
                </c:pt>
                <c:pt idx="49">
                  <c:v>21408</c:v>
                </c:pt>
                <c:pt idx="50">
                  <c:v>6231</c:v>
                </c:pt>
                <c:pt idx="51">
                  <c:v>0</c:v>
                </c:pt>
                <c:pt idx="52">
                  <c:v>13486</c:v>
                </c:pt>
                <c:pt idx="53">
                  <c:v>28016</c:v>
                </c:pt>
                <c:pt idx="54">
                  <c:v>26189</c:v>
                </c:pt>
                <c:pt idx="55">
                  <c:v>22686</c:v>
                </c:pt>
                <c:pt idx="56">
                  <c:v>0</c:v>
                </c:pt>
                <c:pt idx="57">
                  <c:v>28107</c:v>
                </c:pt>
                <c:pt idx="58">
                  <c:v>29915</c:v>
                </c:pt>
                <c:pt idx="59">
                  <c:v>29536</c:v>
                </c:pt>
                <c:pt idx="60">
                  <c:v>10832</c:v>
                </c:pt>
                <c:pt idx="61">
                  <c:v>31409</c:v>
                </c:pt>
                <c:pt idx="62">
                  <c:v>31769</c:v>
                </c:pt>
                <c:pt idx="63">
                  <c:v>0</c:v>
                </c:pt>
                <c:pt idx="64">
                  <c:v>30572</c:v>
                </c:pt>
                <c:pt idx="65">
                  <c:v>34546</c:v>
                </c:pt>
                <c:pt idx="66">
                  <c:v>29910</c:v>
                </c:pt>
                <c:pt idx="67">
                  <c:v>35002</c:v>
                </c:pt>
                <c:pt idx="68">
                  <c:v>33888</c:v>
                </c:pt>
                <c:pt idx="69">
                  <c:v>34933</c:v>
                </c:pt>
                <c:pt idx="70">
                  <c:v>35683</c:v>
                </c:pt>
                <c:pt idx="71">
                  <c:v>24584</c:v>
                </c:pt>
                <c:pt idx="72">
                  <c:v>0</c:v>
                </c:pt>
                <c:pt idx="73">
                  <c:v>35917</c:v>
                </c:pt>
                <c:pt idx="74">
                  <c:v>38746</c:v>
                </c:pt>
                <c:pt idx="75">
                  <c:v>35253</c:v>
                </c:pt>
                <c:pt idx="76">
                  <c:v>41094</c:v>
                </c:pt>
                <c:pt idx="77">
                  <c:v>31229</c:v>
                </c:pt>
                <c:pt idx="78">
                  <c:v>27811</c:v>
                </c:pt>
                <c:pt idx="79">
                  <c:v>37982</c:v>
                </c:pt>
                <c:pt idx="80">
                  <c:v>38883</c:v>
                </c:pt>
                <c:pt idx="81">
                  <c:v>37942</c:v>
                </c:pt>
                <c:pt idx="82">
                  <c:v>0</c:v>
                </c:pt>
                <c:pt idx="83">
                  <c:v>43477</c:v>
                </c:pt>
                <c:pt idx="84">
                  <c:v>40831</c:v>
                </c:pt>
                <c:pt idx="85">
                  <c:v>47787</c:v>
                </c:pt>
                <c:pt idx="86">
                  <c:v>20696</c:v>
                </c:pt>
                <c:pt idx="87">
                  <c:v>40348</c:v>
                </c:pt>
                <c:pt idx="88">
                  <c:v>35837</c:v>
                </c:pt>
                <c:pt idx="89">
                  <c:v>44491</c:v>
                </c:pt>
                <c:pt idx="90">
                  <c:v>21500</c:v>
                </c:pt>
                <c:pt idx="91">
                  <c:v>46121</c:v>
                </c:pt>
                <c:pt idx="92">
                  <c:v>45564</c:v>
                </c:pt>
                <c:pt idx="93">
                  <c:v>0</c:v>
                </c:pt>
                <c:pt idx="94">
                  <c:v>33433</c:v>
                </c:pt>
                <c:pt idx="95">
                  <c:v>45384</c:v>
                </c:pt>
                <c:pt idx="96">
                  <c:v>44606</c:v>
                </c:pt>
                <c:pt idx="97">
                  <c:v>44470</c:v>
                </c:pt>
                <c:pt idx="98">
                  <c:v>50184</c:v>
                </c:pt>
                <c:pt idx="99">
                  <c:v>39302</c:v>
                </c:pt>
                <c:pt idx="100">
                  <c:v>58889</c:v>
                </c:pt>
                <c:pt idx="101">
                  <c:v>50505</c:v>
                </c:pt>
                <c:pt idx="102">
                  <c:v>57350</c:v>
                </c:pt>
                <c:pt idx="103">
                  <c:v>0</c:v>
                </c:pt>
                <c:pt idx="104">
                  <c:v>53934</c:v>
                </c:pt>
                <c:pt idx="105">
                  <c:v>51544</c:v>
                </c:pt>
                <c:pt idx="106">
                  <c:v>52563</c:v>
                </c:pt>
                <c:pt idx="107">
                  <c:v>53106</c:v>
                </c:pt>
                <c:pt idx="108">
                  <c:v>57515</c:v>
                </c:pt>
                <c:pt idx="109">
                  <c:v>52596</c:v>
                </c:pt>
                <c:pt idx="110">
                  <c:v>52128</c:v>
                </c:pt>
                <c:pt idx="111">
                  <c:v>55451</c:v>
                </c:pt>
                <c:pt idx="112">
                  <c:v>57526</c:v>
                </c:pt>
                <c:pt idx="113">
                  <c:v>56941</c:v>
                </c:pt>
                <c:pt idx="114">
                  <c:v>0</c:v>
                </c:pt>
                <c:pt idx="115">
                  <c:v>54770</c:v>
                </c:pt>
                <c:pt idx="116">
                  <c:v>52802</c:v>
                </c:pt>
                <c:pt idx="117">
                  <c:v>57252</c:v>
                </c:pt>
                <c:pt idx="118">
                  <c:v>51921</c:v>
                </c:pt>
                <c:pt idx="119">
                  <c:v>58703</c:v>
                </c:pt>
                <c:pt idx="120">
                  <c:v>64456</c:v>
                </c:pt>
                <c:pt idx="121">
                  <c:v>65719</c:v>
                </c:pt>
                <c:pt idx="122">
                  <c:v>0</c:v>
                </c:pt>
                <c:pt idx="123">
                  <c:v>62329</c:v>
                </c:pt>
                <c:pt idx="124">
                  <c:v>35873</c:v>
                </c:pt>
                <c:pt idx="125">
                  <c:v>77566</c:v>
                </c:pt>
                <c:pt idx="126">
                  <c:v>64517</c:v>
                </c:pt>
                <c:pt idx="127">
                  <c:v>54976</c:v>
                </c:pt>
                <c:pt idx="128">
                  <c:v>37139</c:v>
                </c:pt>
                <c:pt idx="129">
                  <c:v>0</c:v>
                </c:pt>
                <c:pt idx="130">
                  <c:v>62351</c:v>
                </c:pt>
                <c:pt idx="131">
                  <c:v>59270</c:v>
                </c:pt>
                <c:pt idx="132">
                  <c:v>32882</c:v>
                </c:pt>
                <c:pt idx="133">
                  <c:v>75126</c:v>
                </c:pt>
                <c:pt idx="134">
                  <c:v>65232</c:v>
                </c:pt>
                <c:pt idx="135">
                  <c:v>57767</c:v>
                </c:pt>
                <c:pt idx="136">
                  <c:v>61701</c:v>
                </c:pt>
                <c:pt idx="137">
                  <c:v>71443</c:v>
                </c:pt>
                <c:pt idx="138">
                  <c:v>75762</c:v>
                </c:pt>
                <c:pt idx="139">
                  <c:v>69196</c:v>
                </c:pt>
                <c:pt idx="140">
                  <c:v>65359</c:v>
                </c:pt>
                <c:pt idx="141">
                  <c:v>71568</c:v>
                </c:pt>
                <c:pt idx="142">
                  <c:v>92276</c:v>
                </c:pt>
                <c:pt idx="143">
                  <c:v>80339</c:v>
                </c:pt>
                <c:pt idx="144">
                  <c:v>78221</c:v>
                </c:pt>
                <c:pt idx="145">
                  <c:v>69933</c:v>
                </c:pt>
                <c:pt idx="146">
                  <c:v>0</c:v>
                </c:pt>
                <c:pt idx="147">
                  <c:v>74396</c:v>
                </c:pt>
                <c:pt idx="148">
                  <c:v>65981</c:v>
                </c:pt>
                <c:pt idx="149">
                  <c:v>88159</c:v>
                </c:pt>
                <c:pt idx="150">
                  <c:v>76615</c:v>
                </c:pt>
                <c:pt idx="151">
                  <c:v>78133</c:v>
                </c:pt>
                <c:pt idx="152">
                  <c:v>86266</c:v>
                </c:pt>
                <c:pt idx="153">
                  <c:v>80425</c:v>
                </c:pt>
                <c:pt idx="154">
                  <c:v>65980</c:v>
                </c:pt>
                <c:pt idx="155">
                  <c:v>72081</c:v>
                </c:pt>
                <c:pt idx="156">
                  <c:v>0</c:v>
                </c:pt>
                <c:pt idx="157">
                  <c:v>86410</c:v>
                </c:pt>
                <c:pt idx="158">
                  <c:v>81956</c:v>
                </c:pt>
                <c:pt idx="159">
                  <c:v>87242</c:v>
                </c:pt>
                <c:pt idx="160">
                  <c:v>89694</c:v>
                </c:pt>
                <c:pt idx="161">
                  <c:v>0</c:v>
                </c:pt>
                <c:pt idx="162">
                  <c:v>0</c:v>
                </c:pt>
                <c:pt idx="163">
                  <c:v>98316</c:v>
                </c:pt>
                <c:pt idx="164">
                  <c:v>92283</c:v>
                </c:pt>
                <c:pt idx="165">
                  <c:v>62187</c:v>
                </c:pt>
                <c:pt idx="166">
                  <c:v>89400</c:v>
                </c:pt>
                <c:pt idx="167">
                  <c:v>78146</c:v>
                </c:pt>
                <c:pt idx="168">
                  <c:v>95880</c:v>
                </c:pt>
                <c:pt idx="169">
                  <c:v>90839</c:v>
                </c:pt>
                <c:pt idx="170">
                  <c:v>95483</c:v>
                </c:pt>
                <c:pt idx="171">
                  <c:v>0</c:v>
                </c:pt>
                <c:pt idx="172">
                  <c:v>97667</c:v>
                </c:pt>
                <c:pt idx="173">
                  <c:v>108958</c:v>
                </c:pt>
                <c:pt idx="174">
                  <c:v>105255</c:v>
                </c:pt>
                <c:pt idx="175">
                  <c:v>90233</c:v>
                </c:pt>
                <c:pt idx="176">
                  <c:v>92880</c:v>
                </c:pt>
                <c:pt idx="177">
                  <c:v>58771</c:v>
                </c:pt>
                <c:pt idx="178">
                  <c:v>90026</c:v>
                </c:pt>
                <c:pt idx="179">
                  <c:v>110008</c:v>
                </c:pt>
                <c:pt idx="180">
                  <c:v>63621</c:v>
                </c:pt>
                <c:pt idx="181">
                  <c:v>108205</c:v>
                </c:pt>
                <c:pt idx="182">
                  <c:v>139297</c:v>
                </c:pt>
                <c:pt idx="183">
                  <c:v>119324</c:v>
                </c:pt>
                <c:pt idx="184">
                  <c:v>70419</c:v>
                </c:pt>
                <c:pt idx="185">
                  <c:v>108558</c:v>
                </c:pt>
                <c:pt idx="186">
                  <c:v>119787</c:v>
                </c:pt>
                <c:pt idx="187">
                  <c:v>113658</c:v>
                </c:pt>
                <c:pt idx="188">
                  <c:v>113986</c:v>
                </c:pt>
                <c:pt idx="189">
                  <c:v>114112</c:v>
                </c:pt>
                <c:pt idx="190">
                  <c:v>119203</c:v>
                </c:pt>
                <c:pt idx="191">
                  <c:v>132422</c:v>
                </c:pt>
                <c:pt idx="192">
                  <c:v>0</c:v>
                </c:pt>
                <c:pt idx="193">
                  <c:v>126039</c:v>
                </c:pt>
                <c:pt idx="194">
                  <c:v>138785</c:v>
                </c:pt>
                <c:pt idx="195">
                  <c:v>162492</c:v>
                </c:pt>
                <c:pt idx="196">
                  <c:v>170964</c:v>
                </c:pt>
                <c:pt idx="197">
                  <c:v>0</c:v>
                </c:pt>
                <c:pt idx="198">
                  <c:v>249708</c:v>
                </c:pt>
              </c:numCache>
            </c:numRef>
          </c:yVal>
          <c:smooth val="0"/>
          <c:extLst>
            <c:ext xmlns:c16="http://schemas.microsoft.com/office/drawing/2014/chart" uri="{C3380CC4-5D6E-409C-BE32-E72D297353CC}">
              <c16:uniqueId val="{00000000-4EFF-429F-B32E-EFEE0A69E6C8}"/>
            </c:ext>
          </c:extLst>
        </c:ser>
        <c:ser>
          <c:idx val="1"/>
          <c:order val="1"/>
          <c:tx>
            <c:strRef>
              <c:f>'Q10'!$C$18</c:f>
              <c:strCache>
                <c:ptCount val="1"/>
                <c:pt idx="0">
                  <c:v> male_students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strRef>
              <c:f>'Q10'!$A$19:$A$217</c:f>
              <c:strCache>
                <c:ptCount val="199"/>
                <c:pt idx="0">
                  <c:v>Scuola Normale Superiore di Pisa</c:v>
                </c:pt>
                <c:pt idx="1">
                  <c:v>Mines ParisTech</c:v>
                </c:pt>
                <c:pt idx="2">
                  <c:v>National Tsing Hua University</c:v>
                </c:pt>
                <c:pt idx="3">
                  <c:v>Hong Kong Baptist University</c:v>
                </c:pt>
                <c:pt idx="4">
                  <c:v>Ãƒâ€°cole normale supÃƒÂ©rieure de Lyon</c:v>
                </c:pt>
                <c:pt idx="5">
                  <c:v>Ãƒâ€°cole Polytechnique</c:v>
                </c:pt>
                <c:pt idx="6">
                  <c:v>National Chiao Tung University</c:v>
                </c:pt>
                <c:pt idx="7">
                  <c:v>California Institute of Technology</c:v>
                </c:pt>
                <c:pt idx="8">
                  <c:v>University of Science and Technology of China</c:v>
                </c:pt>
                <c:pt idx="9">
                  <c:v>Dalhousie University</c:v>
                </c:pt>
                <c:pt idx="10">
                  <c:v>Colorado School of Mines</c:v>
                </c:pt>
                <c:pt idx="11">
                  <c:v>Brandeis University</c:v>
                </c:pt>
                <c:pt idx="12">
                  <c:v>University of Trento</c:v>
                </c:pt>
                <c:pt idx="13">
                  <c:v>University of Innsbruck</c:v>
                </c:pt>
                <c:pt idx="14">
                  <c:v>Pohang University of Science and Technology</c:v>
                </c:pt>
                <c:pt idx="15">
                  <c:v>Syracuse University</c:v>
                </c:pt>
                <c:pt idx="16">
                  <c:v>Drexel University</c:v>
                </c:pt>
                <c:pt idx="17">
                  <c:v>Hong Kong Polytechnic University</c:v>
                </c:pt>
                <c:pt idx="18">
                  <c:v>Kent State University</c:v>
                </c:pt>
                <c:pt idx="19">
                  <c:v>University of Bergen</c:v>
                </c:pt>
                <c:pt idx="20">
                  <c:v>UniversitÃƒÂ© libre de Bruxelles</c:v>
                </c:pt>
                <c:pt idx="21">
                  <c:v>University of Twente</c:v>
                </c:pt>
                <c:pt idx="22">
                  <c:v>Simon Fraser University</c:v>
                </c:pt>
                <c:pt idx="23">
                  <c:v>Rensselaer Polytechnic Institute</c:v>
                </c:pt>
                <c:pt idx="24">
                  <c:v>Birkbeck, University of London</c:v>
                </c:pt>
                <c:pt idx="25">
                  <c:v>Wake Forest University</c:v>
                </c:pt>
                <c:pt idx="26">
                  <c:v>Nanjing University</c:v>
                </c:pt>
                <c:pt idx="27">
                  <c:v>City University of Hong Kong</c:v>
                </c:pt>
                <c:pt idx="28">
                  <c:v>Autonomous University of Barcelona</c:v>
                </c:pt>
                <c:pt idx="29">
                  <c:v>University of Waterloo</c:v>
                </c:pt>
                <c:pt idx="30">
                  <c:v>Lomonosov Moscow State University</c:v>
                </c:pt>
                <c:pt idx="31">
                  <c:v>Dartmouth College</c:v>
                </c:pt>
                <c:pt idx="32">
                  <c:v>Rice University</c:v>
                </c:pt>
                <c:pt idx="33">
                  <c:v>Fudan University</c:v>
                </c:pt>
                <c:pt idx="34">
                  <c:v>University of Texas at Dallas</c:v>
                </c:pt>
                <c:pt idx="35">
                  <c:v>University of Konstanz</c:v>
                </c:pt>
                <c:pt idx="36">
                  <c:v>Yeshiva University</c:v>
                </c:pt>
                <c:pt idx="37">
                  <c:v>University of Dundee</c:v>
                </c:pt>
                <c:pt idx="38">
                  <c:v>University of Cincinnati</c:v>
                </c:pt>
                <c:pt idx="39">
                  <c:v>University of Reading</c:v>
                </c:pt>
                <c:pt idx="40">
                  <c:v>University of Antwerp</c:v>
                </c:pt>
                <c:pt idx="41">
                  <c:v>Northeastern University</c:v>
                </c:pt>
                <c:pt idx="42">
                  <c:v>University of Rochester</c:v>
                </c:pt>
                <c:pt idx="43">
                  <c:v>Karolinska Institute</c:v>
                </c:pt>
                <c:pt idx="44">
                  <c:v>Eindhoven University of Technology</c:v>
                </c:pt>
                <c:pt idx="45">
                  <c:v>University of Cologne</c:v>
                </c:pt>
                <c:pt idx="46">
                  <c:v>Pompeu Fabra University</c:v>
                </c:pt>
                <c:pt idx="47">
                  <c:v>Case Western Reserve University</c:v>
                </c:pt>
                <c:pt idx="48">
                  <c:v>Zhejiang University</c:v>
                </c:pt>
                <c:pt idx="49">
                  <c:v>Princeton University</c:v>
                </c:pt>
                <c:pt idx="50">
                  <c:v>Tokyo Institute of Technology</c:v>
                </c:pt>
                <c:pt idx="51">
                  <c:v>Joseph Fourier University</c:v>
                </c:pt>
                <c:pt idx="52">
                  <c:v>Technical University of Denmark</c:v>
                </c:pt>
                <c:pt idx="53">
                  <c:v>University of St Andrews</c:v>
                </c:pt>
                <c:pt idx="54">
                  <c:v>Sun Yat-sen University</c:v>
                </c:pt>
                <c:pt idx="55">
                  <c:v>Middle East Technical University</c:v>
                </c:pt>
                <c:pt idx="56">
                  <c:v>Brown University</c:v>
                </c:pt>
                <c:pt idx="57">
                  <c:v>Tufts University</c:v>
                </c:pt>
                <c:pt idx="58">
                  <c:v>Royal Holloway, University of London</c:v>
                </c:pt>
                <c:pt idx="59">
                  <c:v>University of Victoria</c:v>
                </c:pt>
                <c:pt idx="60">
                  <c:v>Korea Advanced Institute of Science and Technology (KAIST)</c:v>
                </c:pt>
                <c:pt idx="61">
                  <c:v>University of Leicester</c:v>
                </c:pt>
                <c:pt idx="62">
                  <c:v>University of Bern</c:v>
                </c:pt>
                <c:pt idx="63">
                  <c:v>University of Lausanne</c:v>
                </c:pt>
                <c:pt idx="64">
                  <c:v>University of Miami</c:v>
                </c:pt>
                <c:pt idx="65">
                  <c:v>Emory University</c:v>
                </c:pt>
                <c:pt idx="66">
                  <c:v>University of Adelaide</c:v>
                </c:pt>
                <c:pt idx="67">
                  <c:v>Maastricht University</c:v>
                </c:pt>
                <c:pt idx="68">
                  <c:v>University of Basel</c:v>
                </c:pt>
                <c:pt idx="69">
                  <c:v>University of Aberdeen</c:v>
                </c:pt>
                <c:pt idx="70">
                  <c:v>Boston College</c:v>
                </c:pt>
                <c:pt idx="71">
                  <c:v>Massachusetts Institute of Technology</c:v>
                </c:pt>
                <c:pt idx="72">
                  <c:v>Hong Kong University of Science and Technology</c:v>
                </c:pt>
                <c:pt idx="73">
                  <c:v>Lancaster University</c:v>
                </c:pt>
                <c:pt idx="74">
                  <c:v>Hebrew University of Jerusalem</c:v>
                </c:pt>
                <c:pt idx="75">
                  <c:v>Yale University</c:v>
                </c:pt>
                <c:pt idx="76">
                  <c:v>Radboud University Nijmegen</c:v>
                </c:pt>
                <c:pt idx="77">
                  <c:v>University of Notre Dame</c:v>
                </c:pt>
                <c:pt idx="78">
                  <c:v>Carnegie Mellon University</c:v>
                </c:pt>
                <c:pt idx="79">
                  <c:v>Chinese University of Hong Kong</c:v>
                </c:pt>
                <c:pt idx="80">
                  <c:v>University of Sussex</c:v>
                </c:pt>
                <c:pt idx="81">
                  <c:v>Vanderbilt University</c:v>
                </c:pt>
                <c:pt idx="82">
                  <c:v>Yonsei University</c:v>
                </c:pt>
                <c:pt idx="83">
                  <c:v>University of East Anglia</c:v>
                </c:pt>
                <c:pt idx="84">
                  <c:v>Georgetown University</c:v>
                </c:pt>
                <c:pt idx="85">
                  <c:v>University of Geneva</c:v>
                </c:pt>
                <c:pt idx="86">
                  <c:v>Delft University of Technology</c:v>
                </c:pt>
                <c:pt idx="87">
                  <c:v>Newcastle University</c:v>
                </c:pt>
                <c:pt idx="88">
                  <c:v>University of Chicago</c:v>
                </c:pt>
                <c:pt idx="89">
                  <c:v>Queen Mary University of London</c:v>
                </c:pt>
                <c:pt idx="90">
                  <c:v>Tohoku University</c:v>
                </c:pt>
                <c:pt idx="91">
                  <c:v>University of California, Santa Cruz</c:v>
                </c:pt>
                <c:pt idx="92">
                  <c:v>Australian National University</c:v>
                </c:pt>
                <c:pt idx="93">
                  <c:v>University College Dublin</c:v>
                </c:pt>
                <c:pt idx="94">
                  <c:v>Imperial College London</c:v>
                </c:pt>
                <c:pt idx="95">
                  <c:v>Johns Hopkins University</c:v>
                </c:pt>
                <c:pt idx="96">
                  <c:v>Duke University</c:v>
                </c:pt>
                <c:pt idx="97">
                  <c:v>University of Warwick</c:v>
                </c:pt>
                <c:pt idx="98">
                  <c:v>Durham University</c:v>
                </c:pt>
                <c:pt idx="99">
                  <c:v>Stanford University</c:v>
                </c:pt>
                <c:pt idx="100">
                  <c:v>University of Barcelona</c:v>
                </c:pt>
                <c:pt idx="101">
                  <c:v>McMaster University</c:v>
                </c:pt>
                <c:pt idx="102">
                  <c:v>Goethe University Frankfurt</c:v>
                </c:pt>
                <c:pt idx="103">
                  <c:v>Tel Aviv University</c:v>
                </c:pt>
                <c:pt idx="104">
                  <c:v>University of Delaware</c:v>
                </c:pt>
                <c:pt idx="105">
                  <c:v>University of Illinois at Chicago</c:v>
                </c:pt>
                <c:pt idx="106">
                  <c:v>University of Hong Kong</c:v>
                </c:pt>
                <c:pt idx="107">
                  <c:v>University of Cape Town</c:v>
                </c:pt>
                <c:pt idx="108">
                  <c:v>George Washington University</c:v>
                </c:pt>
                <c:pt idx="109">
                  <c:v>University of California, Riverside</c:v>
                </c:pt>
                <c:pt idx="110">
                  <c:v>University of Western Australia</c:v>
                </c:pt>
                <c:pt idx="111">
                  <c:v>University of Southampton</c:v>
                </c:pt>
                <c:pt idx="112">
                  <c:v>University of Exeter</c:v>
                </c:pt>
                <c:pt idx="113">
                  <c:v>University of Bristol</c:v>
                </c:pt>
                <c:pt idx="114">
                  <c:v>University of Oslo</c:v>
                </c:pt>
                <c:pt idx="115">
                  <c:v>Stony Brook University</c:v>
                </c:pt>
                <c:pt idx="116">
                  <c:v>Northwestern University</c:v>
                </c:pt>
                <c:pt idx="117">
                  <c:v>University of California, Santa Barbara</c:v>
                </c:pt>
                <c:pt idx="118">
                  <c:v>University of Cambridge</c:v>
                </c:pt>
                <c:pt idx="119">
                  <c:v>University of Liverpool</c:v>
                </c:pt>
                <c:pt idx="120">
                  <c:v>University of Glasgow</c:v>
                </c:pt>
                <c:pt idx="121">
                  <c:v>University of TÃƒÂ¼bingen</c:v>
                </c:pt>
                <c:pt idx="122">
                  <c:v>Kyoto University</c:v>
                </c:pt>
                <c:pt idx="123">
                  <c:v>UniversitÃƒÂ© catholique de Louvain</c:v>
                </c:pt>
                <c:pt idx="124">
                  <c:v>Osaka University</c:v>
                </c:pt>
                <c:pt idx="125">
                  <c:v>University of Helsinki</c:v>
                </c:pt>
                <c:pt idx="126">
                  <c:v>Aarhus University</c:v>
                </c:pt>
                <c:pt idx="127">
                  <c:v>University of Oxford</c:v>
                </c:pt>
                <c:pt idx="128">
                  <c:v>Georgia Institute of Technology</c:v>
                </c:pt>
                <c:pt idx="129">
                  <c:v>Harvard University</c:v>
                </c:pt>
                <c:pt idx="130">
                  <c:v>University of Pennsylvania</c:v>
                </c:pt>
                <c:pt idx="131">
                  <c:v>Erasmus University Rotterdam</c:v>
                </c:pt>
                <c:pt idx="132">
                  <c:v>Karlsruhe Institute of Technology</c:v>
                </c:pt>
                <c:pt idx="133">
                  <c:v>Leiden University</c:v>
                </c:pt>
                <c:pt idx="134">
                  <c:v>University of GÃƒÂ¶ttingen</c:v>
                </c:pt>
                <c:pt idx="135">
                  <c:v>University of Utah</c:v>
                </c:pt>
                <c:pt idx="136">
                  <c:v>Cornell University</c:v>
                </c:pt>
                <c:pt idx="137">
                  <c:v>University of Bonn</c:v>
                </c:pt>
                <c:pt idx="138">
                  <c:v>University of Zurich</c:v>
                </c:pt>
                <c:pt idx="139">
                  <c:v>University of California, Irvine</c:v>
                </c:pt>
                <c:pt idx="140">
                  <c:v>University of California, San Diego</c:v>
                </c:pt>
                <c:pt idx="141">
                  <c:v>University of Iowa</c:v>
                </c:pt>
                <c:pt idx="142">
                  <c:v>University of Copenhagen</c:v>
                </c:pt>
                <c:pt idx="143">
                  <c:v>University of Leeds</c:v>
                </c:pt>
                <c:pt idx="144">
                  <c:v>VU University Amsterdam</c:v>
                </c:pt>
                <c:pt idx="145">
                  <c:v>University of Sheffield</c:v>
                </c:pt>
                <c:pt idx="146">
                  <c:v>Lund University</c:v>
                </c:pt>
                <c:pt idx="147">
                  <c:v>University of Virginia</c:v>
                </c:pt>
                <c:pt idx="148">
                  <c:v>University of Colorado Boulder</c:v>
                </c:pt>
                <c:pt idx="149">
                  <c:v>University of Ottawa</c:v>
                </c:pt>
                <c:pt idx="150">
                  <c:v>University of Groningen</c:v>
                </c:pt>
                <c:pt idx="151">
                  <c:v>University of Amsterdam</c:v>
                </c:pt>
                <c:pt idx="152">
                  <c:v>Boston University</c:v>
                </c:pt>
                <c:pt idx="153">
                  <c:v>University of Auckland</c:v>
                </c:pt>
                <c:pt idx="154">
                  <c:v>Iowa State University</c:v>
                </c:pt>
                <c:pt idx="155">
                  <c:v>Nanyang Technological University</c:v>
                </c:pt>
                <c:pt idx="156">
                  <c:v>Columbia University</c:v>
                </c:pt>
                <c:pt idx="157">
                  <c:v>Uppsala University</c:v>
                </c:pt>
                <c:pt idx="158">
                  <c:v>University of Birmingham</c:v>
                </c:pt>
                <c:pt idx="159">
                  <c:v>University of Montreal</c:v>
                </c:pt>
                <c:pt idx="160">
                  <c:v>University of Edinburgh</c:v>
                </c:pt>
                <c:pt idx="161">
                  <c:v>University of Tokyo</c:v>
                </c:pt>
                <c:pt idx="162">
                  <c:v>Seoul National University</c:v>
                </c:pt>
                <c:pt idx="163">
                  <c:v>Stockholm University</c:v>
                </c:pt>
                <c:pt idx="164">
                  <c:v>University of North Carolina at Chapel Hill</c:v>
                </c:pt>
                <c:pt idx="165">
                  <c:v>National Taiwan University</c:v>
                </c:pt>
                <c:pt idx="166">
                  <c:v>University College London</c:v>
                </c:pt>
                <c:pt idx="167">
                  <c:v>University of SÃƒÂ£o Paulo</c:v>
                </c:pt>
                <c:pt idx="168">
                  <c:v>Free University of Berlin</c:v>
                </c:pt>
                <c:pt idx="169">
                  <c:v>University of Manchester</c:v>
                </c:pt>
                <c:pt idx="170">
                  <c:v>University of California, Davis</c:v>
                </c:pt>
                <c:pt idx="171">
                  <c:v>Humboldt University of Berlin</c:v>
                </c:pt>
                <c:pt idx="172">
                  <c:v>University of Nottingham</c:v>
                </c:pt>
                <c:pt idx="173">
                  <c:v>Utrecht University</c:v>
                </c:pt>
                <c:pt idx="174">
                  <c:v>McGill University</c:v>
                </c:pt>
                <c:pt idx="175">
                  <c:v>University of Maryland, College Park</c:v>
                </c:pt>
                <c:pt idx="176">
                  <c:v>National University of Singapore</c:v>
                </c:pt>
                <c:pt idx="177">
                  <c:v>RWTH Aachen University</c:v>
                </c:pt>
                <c:pt idx="178">
                  <c:v>University of New South Wales</c:v>
                </c:pt>
                <c:pt idx="179">
                  <c:v>Ghent University</c:v>
                </c:pt>
                <c:pt idx="180">
                  <c:v>Tsinghua University</c:v>
                </c:pt>
                <c:pt idx="181">
                  <c:v>University of Florida</c:v>
                </c:pt>
                <c:pt idx="182">
                  <c:v>University of Vienna</c:v>
                </c:pt>
                <c:pt idx="183">
                  <c:v>University of Sydney</c:v>
                </c:pt>
                <c:pt idx="184">
                  <c:v>Technical University of Munich</c:v>
                </c:pt>
                <c:pt idx="185">
                  <c:v>University of California, Berkeley</c:v>
                </c:pt>
                <c:pt idx="186">
                  <c:v>University of Alberta</c:v>
                </c:pt>
                <c:pt idx="187">
                  <c:v>University of Arizona</c:v>
                </c:pt>
                <c:pt idx="188">
                  <c:v>University of Southern California</c:v>
                </c:pt>
                <c:pt idx="189">
                  <c:v>Michigan State University</c:v>
                </c:pt>
                <c:pt idx="190">
                  <c:v>University of California, Los Angeles</c:v>
                </c:pt>
                <c:pt idx="191">
                  <c:v>University of Melbourne</c:v>
                </c:pt>
                <c:pt idx="192">
                  <c:v>Peking University</c:v>
                </c:pt>
                <c:pt idx="193">
                  <c:v>University of Texas at Austin</c:v>
                </c:pt>
                <c:pt idx="194">
                  <c:v>New York University</c:v>
                </c:pt>
                <c:pt idx="195">
                  <c:v>University of British Columbia</c:v>
                </c:pt>
                <c:pt idx="196">
                  <c:v>Monash University</c:v>
                </c:pt>
                <c:pt idx="197">
                  <c:v>University of Toronto</c:v>
                </c:pt>
                <c:pt idx="198">
                  <c:v>Arizona State University</c:v>
                </c:pt>
              </c:strCache>
            </c:strRef>
          </c:xVal>
          <c:yVal>
            <c:numRef>
              <c:f>'Q10'!$C$19:$C$217</c:f>
              <c:numCache>
                <c:formatCode>General</c:formatCode>
                <c:ptCount val="199"/>
                <c:pt idx="0">
                  <c:v>665</c:v>
                </c:pt>
                <c:pt idx="1">
                  <c:v>924</c:v>
                </c:pt>
                <c:pt idx="2">
                  <c:v>6848</c:v>
                </c:pt>
                <c:pt idx="3">
                  <c:v>4072</c:v>
                </c:pt>
                <c:pt idx="4">
                  <c:v>5656</c:v>
                </c:pt>
                <c:pt idx="5">
                  <c:v>9959</c:v>
                </c:pt>
                <c:pt idx="6">
                  <c:v>9232</c:v>
                </c:pt>
                <c:pt idx="7">
                  <c:v>9017</c:v>
                </c:pt>
                <c:pt idx="8">
                  <c:v>14290</c:v>
                </c:pt>
                <c:pt idx="9">
                  <c:v>6779</c:v>
                </c:pt>
                <c:pt idx="10">
                  <c:v>11737</c:v>
                </c:pt>
                <c:pt idx="11">
                  <c:v>7418</c:v>
                </c:pt>
                <c:pt idx="12">
                  <c:v>8252</c:v>
                </c:pt>
                <c:pt idx="13">
                  <c:v>8376</c:v>
                </c:pt>
                <c:pt idx="14">
                  <c:v>14664</c:v>
                </c:pt>
                <c:pt idx="15">
                  <c:v>8847</c:v>
                </c:pt>
                <c:pt idx="16">
                  <c:v>10771</c:v>
                </c:pt>
                <c:pt idx="17">
                  <c:v>10811</c:v>
                </c:pt>
                <c:pt idx="18">
                  <c:v>9711</c:v>
                </c:pt>
                <c:pt idx="19">
                  <c:v>9298</c:v>
                </c:pt>
                <c:pt idx="20">
                  <c:v>10957</c:v>
                </c:pt>
                <c:pt idx="21">
                  <c:v>16710</c:v>
                </c:pt>
                <c:pt idx="22">
                  <c:v>11988</c:v>
                </c:pt>
                <c:pt idx="23">
                  <c:v>18679</c:v>
                </c:pt>
                <c:pt idx="24">
                  <c:v>12763</c:v>
                </c:pt>
                <c:pt idx="25">
                  <c:v>14359</c:v>
                </c:pt>
                <c:pt idx="26">
                  <c:v>16061</c:v>
                </c:pt>
                <c:pt idx="27">
                  <c:v>14722</c:v>
                </c:pt>
                <c:pt idx="28">
                  <c:v>12521</c:v>
                </c:pt>
                <c:pt idx="29">
                  <c:v>16899</c:v>
                </c:pt>
                <c:pt idx="30">
                  <c:v>17569</c:v>
                </c:pt>
                <c:pt idx="31">
                  <c:v>16372</c:v>
                </c:pt>
                <c:pt idx="32">
                  <c:v>17732</c:v>
                </c:pt>
                <c:pt idx="33">
                  <c:v>16087</c:v>
                </c:pt>
                <c:pt idx="34">
                  <c:v>18263</c:v>
                </c:pt>
                <c:pt idx="35">
                  <c:v>15083</c:v>
                </c:pt>
                <c:pt idx="36">
                  <c:v>15870</c:v>
                </c:pt>
                <c:pt idx="37">
                  <c:v>13954</c:v>
                </c:pt>
                <c:pt idx="38">
                  <c:v>16610</c:v>
                </c:pt>
                <c:pt idx="39">
                  <c:v>16267</c:v>
                </c:pt>
                <c:pt idx="40">
                  <c:v>16297</c:v>
                </c:pt>
                <c:pt idx="41">
                  <c:v>18539</c:v>
                </c:pt>
                <c:pt idx="42">
                  <c:v>19156</c:v>
                </c:pt>
                <c:pt idx="43">
                  <c:v>11661</c:v>
                </c:pt>
                <c:pt idx="44">
                  <c:v>33113</c:v>
                </c:pt>
                <c:pt idx="45">
                  <c:v>17312</c:v>
                </c:pt>
                <c:pt idx="46">
                  <c:v>17878</c:v>
                </c:pt>
                <c:pt idx="47">
                  <c:v>24073</c:v>
                </c:pt>
                <c:pt idx="48">
                  <c:v>28030</c:v>
                </c:pt>
                <c:pt idx="49">
                  <c:v>26166</c:v>
                </c:pt>
                <c:pt idx="50">
                  <c:v>41699</c:v>
                </c:pt>
                <c:pt idx="51">
                  <c:v>48390</c:v>
                </c:pt>
                <c:pt idx="52">
                  <c:v>36464</c:v>
                </c:pt>
                <c:pt idx="53">
                  <c:v>22012</c:v>
                </c:pt>
                <c:pt idx="54">
                  <c:v>25162</c:v>
                </c:pt>
                <c:pt idx="55">
                  <c:v>28872</c:v>
                </c:pt>
                <c:pt idx="56">
                  <c:v>51918</c:v>
                </c:pt>
                <c:pt idx="57">
                  <c:v>23943</c:v>
                </c:pt>
                <c:pt idx="58">
                  <c:v>22567</c:v>
                </c:pt>
                <c:pt idx="59">
                  <c:v>23207</c:v>
                </c:pt>
                <c:pt idx="60">
                  <c:v>43330</c:v>
                </c:pt>
                <c:pt idx="61">
                  <c:v>26755</c:v>
                </c:pt>
                <c:pt idx="62">
                  <c:v>27063</c:v>
                </c:pt>
                <c:pt idx="63">
                  <c:v>59820</c:v>
                </c:pt>
                <c:pt idx="64">
                  <c:v>30572</c:v>
                </c:pt>
                <c:pt idx="65">
                  <c:v>27144</c:v>
                </c:pt>
                <c:pt idx="66">
                  <c:v>32403</c:v>
                </c:pt>
                <c:pt idx="67">
                  <c:v>27502</c:v>
                </c:pt>
                <c:pt idx="68">
                  <c:v>28867</c:v>
                </c:pt>
                <c:pt idx="69">
                  <c:v>29757</c:v>
                </c:pt>
                <c:pt idx="70">
                  <c:v>30397</c:v>
                </c:pt>
                <c:pt idx="71">
                  <c:v>41860</c:v>
                </c:pt>
                <c:pt idx="72">
                  <c:v>68310</c:v>
                </c:pt>
                <c:pt idx="73">
                  <c:v>33155</c:v>
                </c:pt>
                <c:pt idx="74">
                  <c:v>31702</c:v>
                </c:pt>
                <c:pt idx="75">
                  <c:v>35253</c:v>
                </c:pt>
                <c:pt idx="76">
                  <c:v>29758</c:v>
                </c:pt>
                <c:pt idx="77">
                  <c:v>39745</c:v>
                </c:pt>
                <c:pt idx="78">
                  <c:v>43499</c:v>
                </c:pt>
                <c:pt idx="79">
                  <c:v>33682</c:v>
                </c:pt>
                <c:pt idx="80">
                  <c:v>33123</c:v>
                </c:pt>
                <c:pt idx="81">
                  <c:v>35024</c:v>
                </c:pt>
                <c:pt idx="82">
                  <c:v>74322</c:v>
                </c:pt>
                <c:pt idx="83">
                  <c:v>31483</c:v>
                </c:pt>
                <c:pt idx="84">
                  <c:v>36209</c:v>
                </c:pt>
                <c:pt idx="85">
                  <c:v>30553</c:v>
                </c:pt>
                <c:pt idx="86">
                  <c:v>58904</c:v>
                </c:pt>
                <c:pt idx="87">
                  <c:v>40348</c:v>
                </c:pt>
                <c:pt idx="88">
                  <c:v>49489</c:v>
                </c:pt>
                <c:pt idx="89">
                  <c:v>41069</c:v>
                </c:pt>
                <c:pt idx="90">
                  <c:v>64500</c:v>
                </c:pt>
                <c:pt idx="91">
                  <c:v>40899</c:v>
                </c:pt>
                <c:pt idx="92">
                  <c:v>42060</c:v>
                </c:pt>
                <c:pt idx="93">
                  <c:v>88772</c:v>
                </c:pt>
                <c:pt idx="94">
                  <c:v>56927</c:v>
                </c:pt>
                <c:pt idx="95">
                  <c:v>45384</c:v>
                </c:pt>
                <c:pt idx="96">
                  <c:v>46426</c:v>
                </c:pt>
                <c:pt idx="97">
                  <c:v>48175</c:v>
                </c:pt>
                <c:pt idx="98">
                  <c:v>42750</c:v>
                </c:pt>
                <c:pt idx="99">
                  <c:v>54274</c:v>
                </c:pt>
                <c:pt idx="100">
                  <c:v>36093</c:v>
                </c:pt>
                <c:pt idx="101">
                  <c:v>44787</c:v>
                </c:pt>
                <c:pt idx="102">
                  <c:v>38233</c:v>
                </c:pt>
                <c:pt idx="103">
                  <c:v>95908</c:v>
                </c:pt>
                <c:pt idx="104">
                  <c:v>42376</c:v>
                </c:pt>
                <c:pt idx="105">
                  <c:v>45708</c:v>
                </c:pt>
                <c:pt idx="106">
                  <c:v>46612</c:v>
                </c:pt>
                <c:pt idx="107">
                  <c:v>47094</c:v>
                </c:pt>
                <c:pt idx="108">
                  <c:v>45190</c:v>
                </c:pt>
                <c:pt idx="109">
                  <c:v>50534</c:v>
                </c:pt>
                <c:pt idx="110">
                  <c:v>52127</c:v>
                </c:pt>
                <c:pt idx="111">
                  <c:v>49174</c:v>
                </c:pt>
                <c:pt idx="112">
                  <c:v>49004</c:v>
                </c:pt>
                <c:pt idx="113">
                  <c:v>50495</c:v>
                </c:pt>
                <c:pt idx="114">
                  <c:v>108556</c:v>
                </c:pt>
                <c:pt idx="115">
                  <c:v>54770</c:v>
                </c:pt>
                <c:pt idx="116">
                  <c:v>57202</c:v>
                </c:pt>
                <c:pt idx="117">
                  <c:v>52848</c:v>
                </c:pt>
                <c:pt idx="118">
                  <c:v>60951</c:v>
                </c:pt>
                <c:pt idx="119">
                  <c:v>54187</c:v>
                </c:pt>
                <c:pt idx="120">
                  <c:v>48624</c:v>
                </c:pt>
                <c:pt idx="121">
                  <c:v>47589</c:v>
                </c:pt>
                <c:pt idx="122">
                  <c:v>114045</c:v>
                </c:pt>
                <c:pt idx="123">
                  <c:v>53095</c:v>
                </c:pt>
                <c:pt idx="124">
                  <c:v>79847</c:v>
                </c:pt>
                <c:pt idx="125">
                  <c:v>39959</c:v>
                </c:pt>
                <c:pt idx="126">
                  <c:v>54958</c:v>
                </c:pt>
                <c:pt idx="127">
                  <c:v>64538</c:v>
                </c:pt>
                <c:pt idx="128">
                  <c:v>82663</c:v>
                </c:pt>
                <c:pt idx="129">
                  <c:v>120912</c:v>
                </c:pt>
                <c:pt idx="130">
                  <c:v>59905</c:v>
                </c:pt>
                <c:pt idx="131">
                  <c:v>64210</c:v>
                </c:pt>
                <c:pt idx="132">
                  <c:v>93588</c:v>
                </c:pt>
                <c:pt idx="133">
                  <c:v>52206</c:v>
                </c:pt>
                <c:pt idx="134">
                  <c:v>62673</c:v>
                </c:pt>
                <c:pt idx="135">
                  <c:v>70603</c:v>
                </c:pt>
                <c:pt idx="136">
                  <c:v>66843</c:v>
                </c:pt>
                <c:pt idx="137">
                  <c:v>58453</c:v>
                </c:pt>
                <c:pt idx="138">
                  <c:v>57153</c:v>
                </c:pt>
                <c:pt idx="139">
                  <c:v>63874</c:v>
                </c:pt>
                <c:pt idx="140">
                  <c:v>70806</c:v>
                </c:pt>
                <c:pt idx="141">
                  <c:v>66062</c:v>
                </c:pt>
                <c:pt idx="142">
                  <c:v>45449</c:v>
                </c:pt>
                <c:pt idx="143">
                  <c:v>58176</c:v>
                </c:pt>
                <c:pt idx="144">
                  <c:v>61459</c:v>
                </c:pt>
                <c:pt idx="145">
                  <c:v>69933</c:v>
                </c:pt>
                <c:pt idx="146">
                  <c:v>141255</c:v>
                </c:pt>
                <c:pt idx="147">
                  <c:v>68674</c:v>
                </c:pt>
                <c:pt idx="148">
                  <c:v>80644</c:v>
                </c:pt>
                <c:pt idx="149">
                  <c:v>58773</c:v>
                </c:pt>
                <c:pt idx="150">
                  <c:v>70721</c:v>
                </c:pt>
                <c:pt idx="151">
                  <c:v>69287</c:v>
                </c:pt>
                <c:pt idx="152">
                  <c:v>62468</c:v>
                </c:pt>
                <c:pt idx="153">
                  <c:v>68510</c:v>
                </c:pt>
                <c:pt idx="154">
                  <c:v>83975</c:v>
                </c:pt>
                <c:pt idx="155">
                  <c:v>78087</c:v>
                </c:pt>
                <c:pt idx="156">
                  <c:v>150330</c:v>
                </c:pt>
                <c:pt idx="157">
                  <c:v>65186</c:v>
                </c:pt>
                <c:pt idx="158">
                  <c:v>69814</c:v>
                </c:pt>
                <c:pt idx="159">
                  <c:v>65814</c:v>
                </c:pt>
                <c:pt idx="160">
                  <c:v>64950</c:v>
                </c:pt>
                <c:pt idx="161">
                  <c:v>157194</c:v>
                </c:pt>
                <c:pt idx="162">
                  <c:v>158334</c:v>
                </c:pt>
                <c:pt idx="163">
                  <c:v>60259</c:v>
                </c:pt>
                <c:pt idx="164">
                  <c:v>66825</c:v>
                </c:pt>
                <c:pt idx="165">
                  <c:v>97268</c:v>
                </c:pt>
                <c:pt idx="166">
                  <c:v>70242</c:v>
                </c:pt>
                <c:pt idx="167">
                  <c:v>84658</c:v>
                </c:pt>
                <c:pt idx="168">
                  <c:v>69430</c:v>
                </c:pt>
                <c:pt idx="169">
                  <c:v>83851</c:v>
                </c:pt>
                <c:pt idx="170">
                  <c:v>81337</c:v>
                </c:pt>
                <c:pt idx="171">
                  <c:v>179922</c:v>
                </c:pt>
                <c:pt idx="172">
                  <c:v>83197</c:v>
                </c:pt>
                <c:pt idx="173">
                  <c:v>75716</c:v>
                </c:pt>
                <c:pt idx="174">
                  <c:v>82701</c:v>
                </c:pt>
                <c:pt idx="175">
                  <c:v>97753</c:v>
                </c:pt>
                <c:pt idx="176">
                  <c:v>96672</c:v>
                </c:pt>
                <c:pt idx="177">
                  <c:v>130814</c:v>
                </c:pt>
                <c:pt idx="178">
                  <c:v>101519</c:v>
                </c:pt>
                <c:pt idx="179">
                  <c:v>82988</c:v>
                </c:pt>
                <c:pt idx="180">
                  <c:v>135194</c:v>
                </c:pt>
                <c:pt idx="181">
                  <c:v>92175</c:v>
                </c:pt>
                <c:pt idx="182">
                  <c:v>68609</c:v>
                </c:pt>
                <c:pt idx="183">
                  <c:v>90016</c:v>
                </c:pt>
                <c:pt idx="184">
                  <c:v>142971</c:v>
                </c:pt>
                <c:pt idx="185">
                  <c:v>108558</c:v>
                </c:pt>
                <c:pt idx="186">
                  <c:v>98007</c:v>
                </c:pt>
                <c:pt idx="187">
                  <c:v>104916</c:v>
                </c:pt>
                <c:pt idx="188">
                  <c:v>105218</c:v>
                </c:pt>
                <c:pt idx="189">
                  <c:v>109638</c:v>
                </c:pt>
                <c:pt idx="190">
                  <c:v>110033</c:v>
                </c:pt>
                <c:pt idx="191">
                  <c:v>108346</c:v>
                </c:pt>
                <c:pt idx="192">
                  <c:v>240888</c:v>
                </c:pt>
                <c:pt idx="193">
                  <c:v>121096</c:v>
                </c:pt>
                <c:pt idx="194">
                  <c:v>113551</c:v>
                </c:pt>
                <c:pt idx="195">
                  <c:v>138420</c:v>
                </c:pt>
                <c:pt idx="196">
                  <c:v>134328</c:v>
                </c:pt>
                <c:pt idx="197">
                  <c:v>330990</c:v>
                </c:pt>
                <c:pt idx="198">
                  <c:v>249708</c:v>
                </c:pt>
              </c:numCache>
            </c:numRef>
          </c:yVal>
          <c:smooth val="0"/>
          <c:extLst>
            <c:ext xmlns:c16="http://schemas.microsoft.com/office/drawing/2014/chart" uri="{C3380CC4-5D6E-409C-BE32-E72D297353CC}">
              <c16:uniqueId val="{00000001-4EFF-429F-B32E-EFEE0A69E6C8}"/>
            </c:ext>
          </c:extLst>
        </c:ser>
        <c:ser>
          <c:idx val="2"/>
          <c:order val="2"/>
          <c:tx>
            <c:strRef>
              <c:f>'Q10'!$D$18</c:f>
              <c:strCache>
                <c:ptCount val="1"/>
                <c:pt idx="0">
                  <c:v> total_students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xVal>
            <c:strRef>
              <c:f>'Q10'!$A$19:$A$217</c:f>
              <c:strCache>
                <c:ptCount val="199"/>
                <c:pt idx="0">
                  <c:v>Scuola Normale Superiore di Pisa</c:v>
                </c:pt>
                <c:pt idx="1">
                  <c:v>Mines ParisTech</c:v>
                </c:pt>
                <c:pt idx="2">
                  <c:v>National Tsing Hua University</c:v>
                </c:pt>
                <c:pt idx="3">
                  <c:v>Hong Kong Baptist University</c:v>
                </c:pt>
                <c:pt idx="4">
                  <c:v>Ãƒâ€°cole normale supÃƒÂ©rieure de Lyon</c:v>
                </c:pt>
                <c:pt idx="5">
                  <c:v>Ãƒâ€°cole Polytechnique</c:v>
                </c:pt>
                <c:pt idx="6">
                  <c:v>National Chiao Tung University</c:v>
                </c:pt>
                <c:pt idx="7">
                  <c:v>California Institute of Technology</c:v>
                </c:pt>
                <c:pt idx="8">
                  <c:v>University of Science and Technology of China</c:v>
                </c:pt>
                <c:pt idx="9">
                  <c:v>Dalhousie University</c:v>
                </c:pt>
                <c:pt idx="10">
                  <c:v>Colorado School of Mines</c:v>
                </c:pt>
                <c:pt idx="11">
                  <c:v>Brandeis University</c:v>
                </c:pt>
                <c:pt idx="12">
                  <c:v>University of Trento</c:v>
                </c:pt>
                <c:pt idx="13">
                  <c:v>University of Innsbruck</c:v>
                </c:pt>
                <c:pt idx="14">
                  <c:v>Pohang University of Science and Technology</c:v>
                </c:pt>
                <c:pt idx="15">
                  <c:v>Syracuse University</c:v>
                </c:pt>
                <c:pt idx="16">
                  <c:v>Drexel University</c:v>
                </c:pt>
                <c:pt idx="17">
                  <c:v>Hong Kong Polytechnic University</c:v>
                </c:pt>
                <c:pt idx="18">
                  <c:v>Kent State University</c:v>
                </c:pt>
                <c:pt idx="19">
                  <c:v>University of Bergen</c:v>
                </c:pt>
                <c:pt idx="20">
                  <c:v>UniversitÃƒÂ© libre de Bruxelles</c:v>
                </c:pt>
                <c:pt idx="21">
                  <c:v>University of Twente</c:v>
                </c:pt>
                <c:pt idx="22">
                  <c:v>Simon Fraser University</c:v>
                </c:pt>
                <c:pt idx="23">
                  <c:v>Rensselaer Polytechnic Institute</c:v>
                </c:pt>
                <c:pt idx="24">
                  <c:v>Birkbeck, University of London</c:v>
                </c:pt>
                <c:pt idx="25">
                  <c:v>Wake Forest University</c:v>
                </c:pt>
                <c:pt idx="26">
                  <c:v>Nanjing University</c:v>
                </c:pt>
                <c:pt idx="27">
                  <c:v>City University of Hong Kong</c:v>
                </c:pt>
                <c:pt idx="28">
                  <c:v>Autonomous University of Barcelona</c:v>
                </c:pt>
                <c:pt idx="29">
                  <c:v>University of Waterloo</c:v>
                </c:pt>
                <c:pt idx="30">
                  <c:v>Lomonosov Moscow State University</c:v>
                </c:pt>
                <c:pt idx="31">
                  <c:v>Dartmouth College</c:v>
                </c:pt>
                <c:pt idx="32">
                  <c:v>Rice University</c:v>
                </c:pt>
                <c:pt idx="33">
                  <c:v>Fudan University</c:v>
                </c:pt>
                <c:pt idx="34">
                  <c:v>University of Texas at Dallas</c:v>
                </c:pt>
                <c:pt idx="35">
                  <c:v>University of Konstanz</c:v>
                </c:pt>
                <c:pt idx="36">
                  <c:v>Yeshiva University</c:v>
                </c:pt>
                <c:pt idx="37">
                  <c:v>University of Dundee</c:v>
                </c:pt>
                <c:pt idx="38">
                  <c:v>University of Cincinnati</c:v>
                </c:pt>
                <c:pt idx="39">
                  <c:v>University of Reading</c:v>
                </c:pt>
                <c:pt idx="40">
                  <c:v>University of Antwerp</c:v>
                </c:pt>
                <c:pt idx="41">
                  <c:v>Northeastern University</c:v>
                </c:pt>
                <c:pt idx="42">
                  <c:v>University of Rochester</c:v>
                </c:pt>
                <c:pt idx="43">
                  <c:v>Karolinska Institute</c:v>
                </c:pt>
                <c:pt idx="44">
                  <c:v>Eindhoven University of Technology</c:v>
                </c:pt>
                <c:pt idx="45">
                  <c:v>University of Cologne</c:v>
                </c:pt>
                <c:pt idx="46">
                  <c:v>Pompeu Fabra University</c:v>
                </c:pt>
                <c:pt idx="47">
                  <c:v>Case Western Reserve University</c:v>
                </c:pt>
                <c:pt idx="48">
                  <c:v>Zhejiang University</c:v>
                </c:pt>
                <c:pt idx="49">
                  <c:v>Princeton University</c:v>
                </c:pt>
                <c:pt idx="50">
                  <c:v>Tokyo Institute of Technology</c:v>
                </c:pt>
                <c:pt idx="51">
                  <c:v>Joseph Fourier University</c:v>
                </c:pt>
                <c:pt idx="52">
                  <c:v>Technical University of Denmark</c:v>
                </c:pt>
                <c:pt idx="53">
                  <c:v>University of St Andrews</c:v>
                </c:pt>
                <c:pt idx="54">
                  <c:v>Sun Yat-sen University</c:v>
                </c:pt>
                <c:pt idx="55">
                  <c:v>Middle East Technical University</c:v>
                </c:pt>
                <c:pt idx="56">
                  <c:v>Brown University</c:v>
                </c:pt>
                <c:pt idx="57">
                  <c:v>Tufts University</c:v>
                </c:pt>
                <c:pt idx="58">
                  <c:v>Royal Holloway, University of London</c:v>
                </c:pt>
                <c:pt idx="59">
                  <c:v>University of Victoria</c:v>
                </c:pt>
                <c:pt idx="60">
                  <c:v>Korea Advanced Institute of Science and Technology (KAIST)</c:v>
                </c:pt>
                <c:pt idx="61">
                  <c:v>University of Leicester</c:v>
                </c:pt>
                <c:pt idx="62">
                  <c:v>University of Bern</c:v>
                </c:pt>
                <c:pt idx="63">
                  <c:v>University of Lausanne</c:v>
                </c:pt>
                <c:pt idx="64">
                  <c:v>University of Miami</c:v>
                </c:pt>
                <c:pt idx="65">
                  <c:v>Emory University</c:v>
                </c:pt>
                <c:pt idx="66">
                  <c:v>University of Adelaide</c:v>
                </c:pt>
                <c:pt idx="67">
                  <c:v>Maastricht University</c:v>
                </c:pt>
                <c:pt idx="68">
                  <c:v>University of Basel</c:v>
                </c:pt>
                <c:pt idx="69">
                  <c:v>University of Aberdeen</c:v>
                </c:pt>
                <c:pt idx="70">
                  <c:v>Boston College</c:v>
                </c:pt>
                <c:pt idx="71">
                  <c:v>Massachusetts Institute of Technology</c:v>
                </c:pt>
                <c:pt idx="72">
                  <c:v>Hong Kong University of Science and Technology</c:v>
                </c:pt>
                <c:pt idx="73">
                  <c:v>Lancaster University</c:v>
                </c:pt>
                <c:pt idx="74">
                  <c:v>Hebrew University of Jerusalem</c:v>
                </c:pt>
                <c:pt idx="75">
                  <c:v>Yale University</c:v>
                </c:pt>
                <c:pt idx="76">
                  <c:v>Radboud University Nijmegen</c:v>
                </c:pt>
                <c:pt idx="77">
                  <c:v>University of Notre Dame</c:v>
                </c:pt>
                <c:pt idx="78">
                  <c:v>Carnegie Mellon University</c:v>
                </c:pt>
                <c:pt idx="79">
                  <c:v>Chinese University of Hong Kong</c:v>
                </c:pt>
                <c:pt idx="80">
                  <c:v>University of Sussex</c:v>
                </c:pt>
                <c:pt idx="81">
                  <c:v>Vanderbilt University</c:v>
                </c:pt>
                <c:pt idx="82">
                  <c:v>Yonsei University</c:v>
                </c:pt>
                <c:pt idx="83">
                  <c:v>University of East Anglia</c:v>
                </c:pt>
                <c:pt idx="84">
                  <c:v>Georgetown University</c:v>
                </c:pt>
                <c:pt idx="85">
                  <c:v>University of Geneva</c:v>
                </c:pt>
                <c:pt idx="86">
                  <c:v>Delft University of Technology</c:v>
                </c:pt>
                <c:pt idx="87">
                  <c:v>Newcastle University</c:v>
                </c:pt>
                <c:pt idx="88">
                  <c:v>University of Chicago</c:v>
                </c:pt>
                <c:pt idx="89">
                  <c:v>Queen Mary University of London</c:v>
                </c:pt>
                <c:pt idx="90">
                  <c:v>Tohoku University</c:v>
                </c:pt>
                <c:pt idx="91">
                  <c:v>University of California, Santa Cruz</c:v>
                </c:pt>
                <c:pt idx="92">
                  <c:v>Australian National University</c:v>
                </c:pt>
                <c:pt idx="93">
                  <c:v>University College Dublin</c:v>
                </c:pt>
                <c:pt idx="94">
                  <c:v>Imperial College London</c:v>
                </c:pt>
                <c:pt idx="95">
                  <c:v>Johns Hopkins University</c:v>
                </c:pt>
                <c:pt idx="96">
                  <c:v>Duke University</c:v>
                </c:pt>
                <c:pt idx="97">
                  <c:v>University of Warwick</c:v>
                </c:pt>
                <c:pt idx="98">
                  <c:v>Durham University</c:v>
                </c:pt>
                <c:pt idx="99">
                  <c:v>Stanford University</c:v>
                </c:pt>
                <c:pt idx="100">
                  <c:v>University of Barcelona</c:v>
                </c:pt>
                <c:pt idx="101">
                  <c:v>McMaster University</c:v>
                </c:pt>
                <c:pt idx="102">
                  <c:v>Goethe University Frankfurt</c:v>
                </c:pt>
                <c:pt idx="103">
                  <c:v>Tel Aviv University</c:v>
                </c:pt>
                <c:pt idx="104">
                  <c:v>University of Delaware</c:v>
                </c:pt>
                <c:pt idx="105">
                  <c:v>University of Illinois at Chicago</c:v>
                </c:pt>
                <c:pt idx="106">
                  <c:v>University of Hong Kong</c:v>
                </c:pt>
                <c:pt idx="107">
                  <c:v>University of Cape Town</c:v>
                </c:pt>
                <c:pt idx="108">
                  <c:v>George Washington University</c:v>
                </c:pt>
                <c:pt idx="109">
                  <c:v>University of California, Riverside</c:v>
                </c:pt>
                <c:pt idx="110">
                  <c:v>University of Western Australia</c:v>
                </c:pt>
                <c:pt idx="111">
                  <c:v>University of Southampton</c:v>
                </c:pt>
                <c:pt idx="112">
                  <c:v>University of Exeter</c:v>
                </c:pt>
                <c:pt idx="113">
                  <c:v>University of Bristol</c:v>
                </c:pt>
                <c:pt idx="114">
                  <c:v>University of Oslo</c:v>
                </c:pt>
                <c:pt idx="115">
                  <c:v>Stony Brook University</c:v>
                </c:pt>
                <c:pt idx="116">
                  <c:v>Northwestern University</c:v>
                </c:pt>
                <c:pt idx="117">
                  <c:v>University of California, Santa Barbara</c:v>
                </c:pt>
                <c:pt idx="118">
                  <c:v>University of Cambridge</c:v>
                </c:pt>
                <c:pt idx="119">
                  <c:v>University of Liverpool</c:v>
                </c:pt>
                <c:pt idx="120">
                  <c:v>University of Glasgow</c:v>
                </c:pt>
                <c:pt idx="121">
                  <c:v>University of TÃƒÂ¼bingen</c:v>
                </c:pt>
                <c:pt idx="122">
                  <c:v>Kyoto University</c:v>
                </c:pt>
                <c:pt idx="123">
                  <c:v>UniversitÃƒÂ© catholique de Louvain</c:v>
                </c:pt>
                <c:pt idx="124">
                  <c:v>Osaka University</c:v>
                </c:pt>
                <c:pt idx="125">
                  <c:v>University of Helsinki</c:v>
                </c:pt>
                <c:pt idx="126">
                  <c:v>Aarhus University</c:v>
                </c:pt>
                <c:pt idx="127">
                  <c:v>University of Oxford</c:v>
                </c:pt>
                <c:pt idx="128">
                  <c:v>Georgia Institute of Technology</c:v>
                </c:pt>
                <c:pt idx="129">
                  <c:v>Harvard University</c:v>
                </c:pt>
                <c:pt idx="130">
                  <c:v>University of Pennsylvania</c:v>
                </c:pt>
                <c:pt idx="131">
                  <c:v>Erasmus University Rotterdam</c:v>
                </c:pt>
                <c:pt idx="132">
                  <c:v>Karlsruhe Institute of Technology</c:v>
                </c:pt>
                <c:pt idx="133">
                  <c:v>Leiden University</c:v>
                </c:pt>
                <c:pt idx="134">
                  <c:v>University of GÃƒÂ¶ttingen</c:v>
                </c:pt>
                <c:pt idx="135">
                  <c:v>University of Utah</c:v>
                </c:pt>
                <c:pt idx="136">
                  <c:v>Cornell University</c:v>
                </c:pt>
                <c:pt idx="137">
                  <c:v>University of Bonn</c:v>
                </c:pt>
                <c:pt idx="138">
                  <c:v>University of Zurich</c:v>
                </c:pt>
                <c:pt idx="139">
                  <c:v>University of California, Irvine</c:v>
                </c:pt>
                <c:pt idx="140">
                  <c:v>University of California, San Diego</c:v>
                </c:pt>
                <c:pt idx="141">
                  <c:v>University of Iowa</c:v>
                </c:pt>
                <c:pt idx="142">
                  <c:v>University of Copenhagen</c:v>
                </c:pt>
                <c:pt idx="143">
                  <c:v>University of Leeds</c:v>
                </c:pt>
                <c:pt idx="144">
                  <c:v>VU University Amsterdam</c:v>
                </c:pt>
                <c:pt idx="145">
                  <c:v>University of Sheffield</c:v>
                </c:pt>
                <c:pt idx="146">
                  <c:v>Lund University</c:v>
                </c:pt>
                <c:pt idx="147">
                  <c:v>University of Virginia</c:v>
                </c:pt>
                <c:pt idx="148">
                  <c:v>University of Colorado Boulder</c:v>
                </c:pt>
                <c:pt idx="149">
                  <c:v>University of Ottawa</c:v>
                </c:pt>
                <c:pt idx="150">
                  <c:v>University of Groningen</c:v>
                </c:pt>
                <c:pt idx="151">
                  <c:v>University of Amsterdam</c:v>
                </c:pt>
                <c:pt idx="152">
                  <c:v>Boston University</c:v>
                </c:pt>
                <c:pt idx="153">
                  <c:v>University of Auckland</c:v>
                </c:pt>
                <c:pt idx="154">
                  <c:v>Iowa State University</c:v>
                </c:pt>
                <c:pt idx="155">
                  <c:v>Nanyang Technological University</c:v>
                </c:pt>
                <c:pt idx="156">
                  <c:v>Columbia University</c:v>
                </c:pt>
                <c:pt idx="157">
                  <c:v>Uppsala University</c:v>
                </c:pt>
                <c:pt idx="158">
                  <c:v>University of Birmingham</c:v>
                </c:pt>
                <c:pt idx="159">
                  <c:v>University of Montreal</c:v>
                </c:pt>
                <c:pt idx="160">
                  <c:v>University of Edinburgh</c:v>
                </c:pt>
                <c:pt idx="161">
                  <c:v>University of Tokyo</c:v>
                </c:pt>
                <c:pt idx="162">
                  <c:v>Seoul National University</c:v>
                </c:pt>
                <c:pt idx="163">
                  <c:v>Stockholm University</c:v>
                </c:pt>
                <c:pt idx="164">
                  <c:v>University of North Carolina at Chapel Hill</c:v>
                </c:pt>
                <c:pt idx="165">
                  <c:v>National Taiwan University</c:v>
                </c:pt>
                <c:pt idx="166">
                  <c:v>University College London</c:v>
                </c:pt>
                <c:pt idx="167">
                  <c:v>University of SÃƒÂ£o Paulo</c:v>
                </c:pt>
                <c:pt idx="168">
                  <c:v>Free University of Berlin</c:v>
                </c:pt>
                <c:pt idx="169">
                  <c:v>University of Manchester</c:v>
                </c:pt>
                <c:pt idx="170">
                  <c:v>University of California, Davis</c:v>
                </c:pt>
                <c:pt idx="171">
                  <c:v>Humboldt University of Berlin</c:v>
                </c:pt>
                <c:pt idx="172">
                  <c:v>University of Nottingham</c:v>
                </c:pt>
                <c:pt idx="173">
                  <c:v>Utrecht University</c:v>
                </c:pt>
                <c:pt idx="174">
                  <c:v>McGill University</c:v>
                </c:pt>
                <c:pt idx="175">
                  <c:v>University of Maryland, College Park</c:v>
                </c:pt>
                <c:pt idx="176">
                  <c:v>National University of Singapore</c:v>
                </c:pt>
                <c:pt idx="177">
                  <c:v>RWTH Aachen University</c:v>
                </c:pt>
                <c:pt idx="178">
                  <c:v>University of New South Wales</c:v>
                </c:pt>
                <c:pt idx="179">
                  <c:v>Ghent University</c:v>
                </c:pt>
                <c:pt idx="180">
                  <c:v>Tsinghua University</c:v>
                </c:pt>
                <c:pt idx="181">
                  <c:v>University of Florida</c:v>
                </c:pt>
                <c:pt idx="182">
                  <c:v>University of Vienna</c:v>
                </c:pt>
                <c:pt idx="183">
                  <c:v>University of Sydney</c:v>
                </c:pt>
                <c:pt idx="184">
                  <c:v>Technical University of Munich</c:v>
                </c:pt>
                <c:pt idx="185">
                  <c:v>University of California, Berkeley</c:v>
                </c:pt>
                <c:pt idx="186">
                  <c:v>University of Alberta</c:v>
                </c:pt>
                <c:pt idx="187">
                  <c:v>University of Arizona</c:v>
                </c:pt>
                <c:pt idx="188">
                  <c:v>University of Southern California</c:v>
                </c:pt>
                <c:pt idx="189">
                  <c:v>Michigan State University</c:v>
                </c:pt>
                <c:pt idx="190">
                  <c:v>University of California, Los Angeles</c:v>
                </c:pt>
                <c:pt idx="191">
                  <c:v>University of Melbourne</c:v>
                </c:pt>
                <c:pt idx="192">
                  <c:v>Peking University</c:v>
                </c:pt>
                <c:pt idx="193">
                  <c:v>University of Texas at Austin</c:v>
                </c:pt>
                <c:pt idx="194">
                  <c:v>New York University</c:v>
                </c:pt>
                <c:pt idx="195">
                  <c:v>University of British Columbia</c:v>
                </c:pt>
                <c:pt idx="196">
                  <c:v>Monash University</c:v>
                </c:pt>
                <c:pt idx="197">
                  <c:v>University of Toronto</c:v>
                </c:pt>
                <c:pt idx="198">
                  <c:v>Arizona State University</c:v>
                </c:pt>
              </c:strCache>
            </c:strRef>
          </c:xVal>
          <c:yVal>
            <c:numRef>
              <c:f>'Q10'!$D$19:$D$217</c:f>
              <c:numCache>
                <c:formatCode>General</c:formatCode>
                <c:ptCount val="199"/>
                <c:pt idx="0">
                  <c:v>924</c:v>
                </c:pt>
                <c:pt idx="1">
                  <c:v>1283</c:v>
                </c:pt>
                <c:pt idx="2">
                  <c:v>10221</c:v>
                </c:pt>
                <c:pt idx="3">
                  <c:v>10441</c:v>
                </c:pt>
                <c:pt idx="4">
                  <c:v>11090</c:v>
                </c:pt>
                <c:pt idx="5">
                  <c:v>12145</c:v>
                </c:pt>
                <c:pt idx="6">
                  <c:v>12646</c:v>
                </c:pt>
                <c:pt idx="7">
                  <c:v>13458</c:v>
                </c:pt>
                <c:pt idx="8">
                  <c:v>14290</c:v>
                </c:pt>
                <c:pt idx="9">
                  <c:v>15064</c:v>
                </c:pt>
                <c:pt idx="10">
                  <c:v>15861</c:v>
                </c:pt>
                <c:pt idx="11">
                  <c:v>16485</c:v>
                </c:pt>
                <c:pt idx="12">
                  <c:v>16841</c:v>
                </c:pt>
                <c:pt idx="13">
                  <c:v>18209</c:v>
                </c:pt>
                <c:pt idx="14">
                  <c:v>18330</c:v>
                </c:pt>
                <c:pt idx="15">
                  <c:v>19660</c:v>
                </c:pt>
                <c:pt idx="16">
                  <c:v>20713</c:v>
                </c:pt>
                <c:pt idx="17">
                  <c:v>22064</c:v>
                </c:pt>
                <c:pt idx="18">
                  <c:v>23122</c:v>
                </c:pt>
                <c:pt idx="19">
                  <c:v>23246</c:v>
                </c:pt>
                <c:pt idx="20">
                  <c:v>23819</c:v>
                </c:pt>
                <c:pt idx="21">
                  <c:v>26524</c:v>
                </c:pt>
                <c:pt idx="22">
                  <c:v>26640</c:v>
                </c:pt>
                <c:pt idx="23">
                  <c:v>26684</c:v>
                </c:pt>
                <c:pt idx="24">
                  <c:v>28362</c:v>
                </c:pt>
                <c:pt idx="25">
                  <c:v>29304</c:v>
                </c:pt>
                <c:pt idx="26">
                  <c:v>29743</c:v>
                </c:pt>
                <c:pt idx="27">
                  <c:v>30045</c:v>
                </c:pt>
                <c:pt idx="28">
                  <c:v>30538</c:v>
                </c:pt>
                <c:pt idx="29">
                  <c:v>30726</c:v>
                </c:pt>
                <c:pt idx="30">
                  <c:v>30822</c:v>
                </c:pt>
                <c:pt idx="31">
                  <c:v>30890</c:v>
                </c:pt>
                <c:pt idx="32">
                  <c:v>31665</c:v>
                </c:pt>
                <c:pt idx="33">
                  <c:v>32175</c:v>
                </c:pt>
                <c:pt idx="34">
                  <c:v>32612</c:v>
                </c:pt>
                <c:pt idx="35">
                  <c:v>32790</c:v>
                </c:pt>
                <c:pt idx="36">
                  <c:v>33765</c:v>
                </c:pt>
                <c:pt idx="37">
                  <c:v>34884</c:v>
                </c:pt>
                <c:pt idx="38">
                  <c:v>36108</c:v>
                </c:pt>
                <c:pt idx="39">
                  <c:v>36150</c:v>
                </c:pt>
                <c:pt idx="40">
                  <c:v>37038</c:v>
                </c:pt>
                <c:pt idx="41">
                  <c:v>37078</c:v>
                </c:pt>
                <c:pt idx="42">
                  <c:v>37560</c:v>
                </c:pt>
                <c:pt idx="43">
                  <c:v>38870</c:v>
                </c:pt>
                <c:pt idx="44">
                  <c:v>40880</c:v>
                </c:pt>
                <c:pt idx="45">
                  <c:v>43280</c:v>
                </c:pt>
                <c:pt idx="46">
                  <c:v>43604</c:v>
                </c:pt>
                <c:pt idx="47">
                  <c:v>46295</c:v>
                </c:pt>
                <c:pt idx="48">
                  <c:v>47508</c:v>
                </c:pt>
                <c:pt idx="49">
                  <c:v>47574</c:v>
                </c:pt>
                <c:pt idx="50">
                  <c:v>47930</c:v>
                </c:pt>
                <c:pt idx="51">
                  <c:v>48390</c:v>
                </c:pt>
                <c:pt idx="52">
                  <c:v>49950</c:v>
                </c:pt>
                <c:pt idx="53">
                  <c:v>50028</c:v>
                </c:pt>
                <c:pt idx="54">
                  <c:v>51351</c:v>
                </c:pt>
                <c:pt idx="55">
                  <c:v>51558</c:v>
                </c:pt>
                <c:pt idx="56">
                  <c:v>51918</c:v>
                </c:pt>
                <c:pt idx="57">
                  <c:v>52050</c:v>
                </c:pt>
                <c:pt idx="58">
                  <c:v>52482</c:v>
                </c:pt>
                <c:pt idx="59">
                  <c:v>52743</c:v>
                </c:pt>
                <c:pt idx="60">
                  <c:v>54162</c:v>
                </c:pt>
                <c:pt idx="61">
                  <c:v>58164</c:v>
                </c:pt>
                <c:pt idx="62">
                  <c:v>58832</c:v>
                </c:pt>
                <c:pt idx="63">
                  <c:v>59820</c:v>
                </c:pt>
                <c:pt idx="64">
                  <c:v>61144</c:v>
                </c:pt>
                <c:pt idx="65">
                  <c:v>61690</c:v>
                </c:pt>
                <c:pt idx="66">
                  <c:v>62313</c:v>
                </c:pt>
                <c:pt idx="67">
                  <c:v>62504</c:v>
                </c:pt>
                <c:pt idx="68">
                  <c:v>62755</c:v>
                </c:pt>
                <c:pt idx="69">
                  <c:v>64690</c:v>
                </c:pt>
                <c:pt idx="70">
                  <c:v>66080</c:v>
                </c:pt>
                <c:pt idx="71">
                  <c:v>66444</c:v>
                </c:pt>
                <c:pt idx="72">
                  <c:v>68310</c:v>
                </c:pt>
                <c:pt idx="73">
                  <c:v>69072</c:v>
                </c:pt>
                <c:pt idx="74">
                  <c:v>70448</c:v>
                </c:pt>
                <c:pt idx="75">
                  <c:v>70506</c:v>
                </c:pt>
                <c:pt idx="76">
                  <c:v>70852</c:v>
                </c:pt>
                <c:pt idx="77">
                  <c:v>70974</c:v>
                </c:pt>
                <c:pt idx="78">
                  <c:v>71310</c:v>
                </c:pt>
                <c:pt idx="79">
                  <c:v>71664</c:v>
                </c:pt>
                <c:pt idx="80">
                  <c:v>72006</c:v>
                </c:pt>
                <c:pt idx="81">
                  <c:v>72966</c:v>
                </c:pt>
                <c:pt idx="82">
                  <c:v>74322</c:v>
                </c:pt>
                <c:pt idx="83">
                  <c:v>74960</c:v>
                </c:pt>
                <c:pt idx="84">
                  <c:v>77040</c:v>
                </c:pt>
                <c:pt idx="85">
                  <c:v>78340</c:v>
                </c:pt>
                <c:pt idx="86">
                  <c:v>79600</c:v>
                </c:pt>
                <c:pt idx="87">
                  <c:v>80696</c:v>
                </c:pt>
                <c:pt idx="88">
                  <c:v>85326</c:v>
                </c:pt>
                <c:pt idx="89">
                  <c:v>85560</c:v>
                </c:pt>
                <c:pt idx="90">
                  <c:v>86000</c:v>
                </c:pt>
                <c:pt idx="91">
                  <c:v>87020</c:v>
                </c:pt>
                <c:pt idx="92">
                  <c:v>87624</c:v>
                </c:pt>
                <c:pt idx="93">
                  <c:v>88772</c:v>
                </c:pt>
                <c:pt idx="94">
                  <c:v>90360</c:v>
                </c:pt>
                <c:pt idx="95">
                  <c:v>90768</c:v>
                </c:pt>
                <c:pt idx="96">
                  <c:v>91032</c:v>
                </c:pt>
                <c:pt idx="97">
                  <c:v>92645</c:v>
                </c:pt>
                <c:pt idx="98">
                  <c:v>92934</c:v>
                </c:pt>
                <c:pt idx="99">
                  <c:v>93576</c:v>
                </c:pt>
                <c:pt idx="100">
                  <c:v>94982</c:v>
                </c:pt>
                <c:pt idx="101">
                  <c:v>95292</c:v>
                </c:pt>
                <c:pt idx="102">
                  <c:v>95583</c:v>
                </c:pt>
                <c:pt idx="103">
                  <c:v>95908</c:v>
                </c:pt>
                <c:pt idx="104">
                  <c:v>96310</c:v>
                </c:pt>
                <c:pt idx="105">
                  <c:v>97252</c:v>
                </c:pt>
                <c:pt idx="106">
                  <c:v>99175</c:v>
                </c:pt>
                <c:pt idx="107">
                  <c:v>100200</c:v>
                </c:pt>
                <c:pt idx="108">
                  <c:v>102705</c:v>
                </c:pt>
                <c:pt idx="109">
                  <c:v>103130</c:v>
                </c:pt>
                <c:pt idx="110">
                  <c:v>104255</c:v>
                </c:pt>
                <c:pt idx="111">
                  <c:v>104625</c:v>
                </c:pt>
                <c:pt idx="112">
                  <c:v>106530</c:v>
                </c:pt>
                <c:pt idx="113">
                  <c:v>107436</c:v>
                </c:pt>
                <c:pt idx="114">
                  <c:v>108556</c:v>
                </c:pt>
                <c:pt idx="115">
                  <c:v>109540</c:v>
                </c:pt>
                <c:pt idx="116">
                  <c:v>110004</c:v>
                </c:pt>
                <c:pt idx="117">
                  <c:v>110100</c:v>
                </c:pt>
                <c:pt idx="118">
                  <c:v>112872</c:v>
                </c:pt>
                <c:pt idx="119">
                  <c:v>112890</c:v>
                </c:pt>
                <c:pt idx="120">
                  <c:v>113080</c:v>
                </c:pt>
                <c:pt idx="121">
                  <c:v>113308</c:v>
                </c:pt>
                <c:pt idx="122">
                  <c:v>114045</c:v>
                </c:pt>
                <c:pt idx="123">
                  <c:v>115424</c:v>
                </c:pt>
                <c:pt idx="124">
                  <c:v>115720</c:v>
                </c:pt>
                <c:pt idx="125">
                  <c:v>117525</c:v>
                </c:pt>
                <c:pt idx="126">
                  <c:v>119475</c:v>
                </c:pt>
                <c:pt idx="127">
                  <c:v>119514</c:v>
                </c:pt>
                <c:pt idx="128">
                  <c:v>119802</c:v>
                </c:pt>
                <c:pt idx="129">
                  <c:v>120912</c:v>
                </c:pt>
                <c:pt idx="130">
                  <c:v>122256</c:v>
                </c:pt>
                <c:pt idx="131">
                  <c:v>123480</c:v>
                </c:pt>
                <c:pt idx="132">
                  <c:v>126470</c:v>
                </c:pt>
                <c:pt idx="133">
                  <c:v>127332</c:v>
                </c:pt>
                <c:pt idx="134">
                  <c:v>127905</c:v>
                </c:pt>
                <c:pt idx="135">
                  <c:v>128370</c:v>
                </c:pt>
                <c:pt idx="136">
                  <c:v>128544</c:v>
                </c:pt>
                <c:pt idx="137">
                  <c:v>129896</c:v>
                </c:pt>
                <c:pt idx="138">
                  <c:v>132915</c:v>
                </c:pt>
                <c:pt idx="139">
                  <c:v>133070</c:v>
                </c:pt>
                <c:pt idx="140">
                  <c:v>136165</c:v>
                </c:pt>
                <c:pt idx="141">
                  <c:v>137630</c:v>
                </c:pt>
                <c:pt idx="142">
                  <c:v>137725</c:v>
                </c:pt>
                <c:pt idx="143">
                  <c:v>138515</c:v>
                </c:pt>
                <c:pt idx="144">
                  <c:v>139680</c:v>
                </c:pt>
                <c:pt idx="145">
                  <c:v>139866</c:v>
                </c:pt>
                <c:pt idx="146">
                  <c:v>141255</c:v>
                </c:pt>
                <c:pt idx="147">
                  <c:v>143070</c:v>
                </c:pt>
                <c:pt idx="148">
                  <c:v>146625</c:v>
                </c:pt>
                <c:pt idx="149">
                  <c:v>146932</c:v>
                </c:pt>
                <c:pt idx="150">
                  <c:v>147336</c:v>
                </c:pt>
                <c:pt idx="151">
                  <c:v>147420</c:v>
                </c:pt>
                <c:pt idx="152">
                  <c:v>148734</c:v>
                </c:pt>
                <c:pt idx="153">
                  <c:v>148935</c:v>
                </c:pt>
                <c:pt idx="154">
                  <c:v>149955</c:v>
                </c:pt>
                <c:pt idx="155">
                  <c:v>150168</c:v>
                </c:pt>
                <c:pt idx="156">
                  <c:v>150330</c:v>
                </c:pt>
                <c:pt idx="157">
                  <c:v>151596</c:v>
                </c:pt>
                <c:pt idx="158">
                  <c:v>151770</c:v>
                </c:pt>
                <c:pt idx="159">
                  <c:v>153056</c:v>
                </c:pt>
                <c:pt idx="160">
                  <c:v>154644</c:v>
                </c:pt>
                <c:pt idx="161">
                  <c:v>157194</c:v>
                </c:pt>
                <c:pt idx="162">
                  <c:v>158334</c:v>
                </c:pt>
                <c:pt idx="163">
                  <c:v>158575</c:v>
                </c:pt>
                <c:pt idx="164">
                  <c:v>159108</c:v>
                </c:pt>
                <c:pt idx="165">
                  <c:v>159455</c:v>
                </c:pt>
                <c:pt idx="166">
                  <c:v>159642</c:v>
                </c:pt>
                <c:pt idx="167">
                  <c:v>162804</c:v>
                </c:pt>
                <c:pt idx="168">
                  <c:v>165310</c:v>
                </c:pt>
                <c:pt idx="169">
                  <c:v>174690</c:v>
                </c:pt>
                <c:pt idx="170">
                  <c:v>176820</c:v>
                </c:pt>
                <c:pt idx="171">
                  <c:v>179922</c:v>
                </c:pt>
                <c:pt idx="172">
                  <c:v>180864</c:v>
                </c:pt>
                <c:pt idx="173">
                  <c:v>184674</c:v>
                </c:pt>
                <c:pt idx="174">
                  <c:v>187956</c:v>
                </c:pt>
                <c:pt idx="175">
                  <c:v>187986</c:v>
                </c:pt>
                <c:pt idx="176">
                  <c:v>189552</c:v>
                </c:pt>
                <c:pt idx="177">
                  <c:v>189585</c:v>
                </c:pt>
                <c:pt idx="178">
                  <c:v>191545</c:v>
                </c:pt>
                <c:pt idx="179">
                  <c:v>192996</c:v>
                </c:pt>
                <c:pt idx="180">
                  <c:v>198815</c:v>
                </c:pt>
                <c:pt idx="181">
                  <c:v>200380</c:v>
                </c:pt>
                <c:pt idx="182">
                  <c:v>207906</c:v>
                </c:pt>
                <c:pt idx="183">
                  <c:v>209340</c:v>
                </c:pt>
                <c:pt idx="184">
                  <c:v>213390</c:v>
                </c:pt>
                <c:pt idx="185">
                  <c:v>217116</c:v>
                </c:pt>
                <c:pt idx="186">
                  <c:v>217794</c:v>
                </c:pt>
                <c:pt idx="187">
                  <c:v>218574</c:v>
                </c:pt>
                <c:pt idx="188">
                  <c:v>219204</c:v>
                </c:pt>
                <c:pt idx="189">
                  <c:v>223750</c:v>
                </c:pt>
                <c:pt idx="190">
                  <c:v>229236</c:v>
                </c:pt>
                <c:pt idx="191">
                  <c:v>240768</c:v>
                </c:pt>
                <c:pt idx="192">
                  <c:v>240888</c:v>
                </c:pt>
                <c:pt idx="193">
                  <c:v>247135</c:v>
                </c:pt>
                <c:pt idx="194">
                  <c:v>252336</c:v>
                </c:pt>
                <c:pt idx="195">
                  <c:v>300912</c:v>
                </c:pt>
                <c:pt idx="196">
                  <c:v>305292</c:v>
                </c:pt>
                <c:pt idx="197">
                  <c:v>330990</c:v>
                </c:pt>
                <c:pt idx="198">
                  <c:v>499416</c:v>
                </c:pt>
              </c:numCache>
            </c:numRef>
          </c:yVal>
          <c:smooth val="0"/>
          <c:extLst>
            <c:ext xmlns:c16="http://schemas.microsoft.com/office/drawing/2014/chart" uri="{C3380CC4-5D6E-409C-BE32-E72D297353CC}">
              <c16:uniqueId val="{00000002-4EFF-429F-B32E-EFEE0A69E6C8}"/>
            </c:ext>
          </c:extLst>
        </c:ser>
        <c:dLbls>
          <c:showLegendKey val="0"/>
          <c:showVal val="0"/>
          <c:showCatName val="0"/>
          <c:showSerName val="0"/>
          <c:showPercent val="0"/>
          <c:showBubbleSize val="0"/>
        </c:dLbls>
        <c:axId val="192087744"/>
        <c:axId val="192088320"/>
      </c:scatterChart>
      <c:valAx>
        <c:axId val="192087744"/>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2088320"/>
        <c:crosses val="autoZero"/>
        <c:crossBetween val="midCat"/>
      </c:valAx>
      <c:valAx>
        <c:axId val="19208832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208774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8.5126262269280967E-2"/>
          <c:y val="0.15928282143540004"/>
          <c:w val="0.75121163714499795"/>
          <c:h val="0.46095913507500302"/>
        </c:manualLayout>
      </c:layout>
      <c:barChart>
        <c:barDir val="col"/>
        <c:grouping val="clustered"/>
        <c:varyColors val="0"/>
        <c:ser>
          <c:idx val="0"/>
          <c:order val="0"/>
          <c:tx>
            <c:strRef>
              <c:f>'Q11'!$B$16</c:f>
              <c:strCache>
                <c:ptCount val="1"/>
                <c:pt idx="0">
                  <c:v> university_count</c:v>
                </c:pt>
              </c:strCache>
            </c:strRef>
          </c:tx>
          <c:spPr>
            <a:solidFill>
              <a:srgbClr val="00B050"/>
            </a:solidFill>
          </c:spPr>
          <c:invertIfNegative val="0"/>
          <c:cat>
            <c:strRef>
              <c:f>'Q11'!$A$17:$A$63</c:f>
              <c:strCache>
                <c:ptCount val="47"/>
                <c:pt idx="0">
                  <c:v>United States of America</c:v>
                </c:pt>
                <c:pt idx="1">
                  <c:v>United Kingdom</c:v>
                </c:pt>
                <c:pt idx="2">
                  <c:v>Japan</c:v>
                </c:pt>
                <c:pt idx="3">
                  <c:v>Germany</c:v>
                </c:pt>
                <c:pt idx="4">
                  <c:v>Italy</c:v>
                </c:pt>
                <c:pt idx="5">
                  <c:v>China</c:v>
                </c:pt>
                <c:pt idx="6">
                  <c:v>France</c:v>
                </c:pt>
                <c:pt idx="7">
                  <c:v>Canada</c:v>
                </c:pt>
                <c:pt idx="8">
                  <c:v>South Korea</c:v>
                </c:pt>
                <c:pt idx="9">
                  <c:v>Spain</c:v>
                </c:pt>
                <c:pt idx="10">
                  <c:v>Australia</c:v>
                </c:pt>
                <c:pt idx="11">
                  <c:v>Netherlands</c:v>
                </c:pt>
                <c:pt idx="12">
                  <c:v>Sweden</c:v>
                </c:pt>
                <c:pt idx="13">
                  <c:v>India</c:v>
                </c:pt>
                <c:pt idx="14">
                  <c:v>Taiwan</c:v>
                </c:pt>
                <c:pt idx="15">
                  <c:v>Finland</c:v>
                </c:pt>
                <c:pt idx="16">
                  <c:v>Belgium</c:v>
                </c:pt>
                <c:pt idx="17">
                  <c:v>Austria</c:v>
                </c:pt>
                <c:pt idx="18">
                  <c:v>Switzerland</c:v>
                </c:pt>
                <c:pt idx="19">
                  <c:v>Israel</c:v>
                </c:pt>
                <c:pt idx="20">
                  <c:v>Brazil</c:v>
                </c:pt>
                <c:pt idx="21">
                  <c:v>Hong Kong</c:v>
                </c:pt>
                <c:pt idx="22">
                  <c:v>Portugal</c:v>
                </c:pt>
                <c:pt idx="23">
                  <c:v>Greece</c:v>
                </c:pt>
                <c:pt idx="24">
                  <c:v>Denmark</c:v>
                </c:pt>
                <c:pt idx="25">
                  <c:v>Ireland</c:v>
                </c:pt>
                <c:pt idx="26">
                  <c:v>South Africa</c:v>
                </c:pt>
                <c:pt idx="27">
                  <c:v>New Zealand</c:v>
                </c:pt>
                <c:pt idx="28">
                  <c:v>Norway</c:v>
                </c:pt>
                <c:pt idx="29">
                  <c:v>Hungary</c:v>
                </c:pt>
                <c:pt idx="30">
                  <c:v>Poland</c:v>
                </c:pt>
                <c:pt idx="31">
                  <c:v>Turkey</c:v>
                </c:pt>
                <c:pt idx="32">
                  <c:v>Singapore</c:v>
                </c:pt>
                <c:pt idx="33">
                  <c:v>Thailand</c:v>
                </c:pt>
                <c:pt idx="34">
                  <c:v>Malaysia</c:v>
                </c:pt>
                <c:pt idx="35">
                  <c:v>Russia</c:v>
                </c:pt>
                <c:pt idx="36">
                  <c:v>Saudi Arabia</c:v>
                </c:pt>
                <c:pt idx="37">
                  <c:v>Chile</c:v>
                </c:pt>
                <c:pt idx="38">
                  <c:v>Czech Republic</c:v>
                </c:pt>
                <c:pt idx="39">
                  <c:v>Mexico</c:v>
                </c:pt>
                <c:pt idx="40">
                  <c:v>Argentina</c:v>
                </c:pt>
                <c:pt idx="41">
                  <c:v>Iceland</c:v>
                </c:pt>
                <c:pt idx="42">
                  <c:v>Slovenia</c:v>
                </c:pt>
                <c:pt idx="43">
                  <c:v>Estonia</c:v>
                </c:pt>
                <c:pt idx="44">
                  <c:v>Lebanon</c:v>
                </c:pt>
                <c:pt idx="45">
                  <c:v>Croatia</c:v>
                </c:pt>
                <c:pt idx="46">
                  <c:v>Colombia</c:v>
                </c:pt>
              </c:strCache>
            </c:strRef>
          </c:cat>
          <c:val>
            <c:numRef>
              <c:f>'Q11'!$B$17:$B$63</c:f>
              <c:numCache>
                <c:formatCode>General</c:formatCode>
                <c:ptCount val="47"/>
                <c:pt idx="0">
                  <c:v>203</c:v>
                </c:pt>
                <c:pt idx="1">
                  <c:v>55</c:v>
                </c:pt>
                <c:pt idx="2">
                  <c:v>47</c:v>
                </c:pt>
                <c:pt idx="3">
                  <c:v>46</c:v>
                </c:pt>
                <c:pt idx="4">
                  <c:v>38</c:v>
                </c:pt>
                <c:pt idx="5">
                  <c:v>37</c:v>
                </c:pt>
                <c:pt idx="6">
                  <c:v>33</c:v>
                </c:pt>
                <c:pt idx="7">
                  <c:v>25</c:v>
                </c:pt>
                <c:pt idx="8">
                  <c:v>24</c:v>
                </c:pt>
                <c:pt idx="9">
                  <c:v>24</c:v>
                </c:pt>
                <c:pt idx="10">
                  <c:v>19</c:v>
                </c:pt>
                <c:pt idx="11">
                  <c:v>13</c:v>
                </c:pt>
                <c:pt idx="12">
                  <c:v>11</c:v>
                </c:pt>
                <c:pt idx="13">
                  <c:v>11</c:v>
                </c:pt>
                <c:pt idx="14">
                  <c:v>9</c:v>
                </c:pt>
                <c:pt idx="15">
                  <c:v>9</c:v>
                </c:pt>
                <c:pt idx="16">
                  <c:v>9</c:v>
                </c:pt>
                <c:pt idx="17">
                  <c:v>9</c:v>
                </c:pt>
                <c:pt idx="18">
                  <c:v>8</c:v>
                </c:pt>
                <c:pt idx="19">
                  <c:v>7</c:v>
                </c:pt>
                <c:pt idx="20">
                  <c:v>7</c:v>
                </c:pt>
                <c:pt idx="21">
                  <c:v>6</c:v>
                </c:pt>
                <c:pt idx="22">
                  <c:v>6</c:v>
                </c:pt>
                <c:pt idx="23">
                  <c:v>6</c:v>
                </c:pt>
                <c:pt idx="24">
                  <c:v>5</c:v>
                </c:pt>
                <c:pt idx="25">
                  <c:v>5</c:v>
                </c:pt>
                <c:pt idx="26">
                  <c:v>5</c:v>
                </c:pt>
                <c:pt idx="27">
                  <c:v>5</c:v>
                </c:pt>
                <c:pt idx="28">
                  <c:v>4</c:v>
                </c:pt>
                <c:pt idx="29">
                  <c:v>4</c:v>
                </c:pt>
                <c:pt idx="30">
                  <c:v>4</c:v>
                </c:pt>
                <c:pt idx="31">
                  <c:v>3</c:v>
                </c:pt>
                <c:pt idx="32">
                  <c:v>2</c:v>
                </c:pt>
                <c:pt idx="33">
                  <c:v>2</c:v>
                </c:pt>
                <c:pt idx="34">
                  <c:v>2</c:v>
                </c:pt>
                <c:pt idx="35">
                  <c:v>2</c:v>
                </c:pt>
                <c:pt idx="36">
                  <c:v>2</c:v>
                </c:pt>
                <c:pt idx="37">
                  <c:v>2</c:v>
                </c:pt>
                <c:pt idx="38">
                  <c:v>1</c:v>
                </c:pt>
                <c:pt idx="39">
                  <c:v>1</c:v>
                </c:pt>
                <c:pt idx="40">
                  <c:v>1</c:v>
                </c:pt>
                <c:pt idx="41">
                  <c:v>1</c:v>
                </c:pt>
                <c:pt idx="42">
                  <c:v>1</c:v>
                </c:pt>
                <c:pt idx="43">
                  <c:v>1</c:v>
                </c:pt>
                <c:pt idx="44">
                  <c:v>1</c:v>
                </c:pt>
                <c:pt idx="45">
                  <c:v>1</c:v>
                </c:pt>
                <c:pt idx="46">
                  <c:v>1</c:v>
                </c:pt>
              </c:numCache>
            </c:numRef>
          </c:val>
          <c:extLst>
            <c:ext xmlns:c16="http://schemas.microsoft.com/office/drawing/2014/chart" uri="{C3380CC4-5D6E-409C-BE32-E72D297353CC}">
              <c16:uniqueId val="{00000000-C10B-41B9-A697-76548EA6701D}"/>
            </c:ext>
          </c:extLst>
        </c:ser>
        <c:dLbls>
          <c:showLegendKey val="0"/>
          <c:showVal val="0"/>
          <c:showCatName val="0"/>
          <c:showSerName val="0"/>
          <c:showPercent val="0"/>
          <c:showBubbleSize val="0"/>
        </c:dLbls>
        <c:gapWidth val="150"/>
        <c:axId val="212990976"/>
        <c:axId val="212691776"/>
      </c:barChart>
      <c:catAx>
        <c:axId val="212990976"/>
        <c:scaling>
          <c:orientation val="minMax"/>
        </c:scaling>
        <c:delete val="0"/>
        <c:axPos val="b"/>
        <c:numFmt formatCode="General" sourceLinked="0"/>
        <c:majorTickMark val="out"/>
        <c:minorTickMark val="none"/>
        <c:tickLblPos val="nextTo"/>
        <c:crossAx val="212691776"/>
        <c:crosses val="autoZero"/>
        <c:auto val="1"/>
        <c:lblAlgn val="ctr"/>
        <c:lblOffset val="100"/>
        <c:noMultiLvlLbl val="0"/>
      </c:catAx>
      <c:valAx>
        <c:axId val="212691776"/>
        <c:scaling>
          <c:orientation val="minMax"/>
        </c:scaling>
        <c:delete val="0"/>
        <c:axPos val="l"/>
        <c:majorGridlines/>
        <c:numFmt formatCode="General" sourceLinked="1"/>
        <c:majorTickMark val="out"/>
        <c:minorTickMark val="none"/>
        <c:tickLblPos val="nextTo"/>
        <c:crossAx val="212990976"/>
        <c:crosses val="autoZero"/>
        <c:crossBetween val="between"/>
      </c:valAx>
    </c:plotArea>
    <c:legend>
      <c:legendPos val="r"/>
      <c:layout>
        <c:manualLayout>
          <c:xMode val="edge"/>
          <c:yMode val="edge"/>
          <c:x val="0.72603250446476941"/>
          <c:y val="0.85958526707340388"/>
          <c:w val="0.26199861462559548"/>
          <c:h val="0.11515635048930142"/>
        </c:manualLayout>
      </c:layout>
      <c:overlay val="0"/>
    </c:legend>
    <c:plotVisOnly val="1"/>
    <c:dispBlanksAs val="gap"/>
    <c:showDLblsOverMax val="0"/>
  </c:chart>
  <c:spPr>
    <a:ln>
      <a:solidFill>
        <a:srgbClr val="00B0F0"/>
      </a:solid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'Q13'!$A$14</c:f>
              <c:strCache>
                <c:ptCount val="1"/>
                <c:pt idx="0">
                  <c:v>year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'Q13'!$A$15:$A$20</c:f>
              <c:numCache>
                <c:formatCode>General</c:formatCode>
                <c:ptCount val="6"/>
                <c:pt idx="0">
                  <c:v>2011</c:v>
                </c:pt>
                <c:pt idx="1">
                  <c:v>2012</c:v>
                </c:pt>
                <c:pt idx="2">
                  <c:v>2013</c:v>
                </c:pt>
                <c:pt idx="3">
                  <c:v>2014</c:v>
                </c:pt>
                <c:pt idx="4">
                  <c:v>2015</c:v>
                </c:pt>
                <c:pt idx="5">
                  <c:v>2016</c:v>
                </c:pt>
              </c:numCache>
            </c:numRef>
          </c:val>
          <c:extLst>
            <c:ext xmlns:c16="http://schemas.microsoft.com/office/drawing/2014/chart" uri="{C3380CC4-5D6E-409C-BE32-E72D297353CC}">
              <c16:uniqueId val="{00000000-08B5-42A1-9762-63CC214D7943}"/>
            </c:ext>
          </c:extLst>
        </c:ser>
        <c:dLbls>
          <c:showLegendKey val="0"/>
          <c:showVal val="0"/>
          <c:showCatName val="0"/>
          <c:showSerName val="0"/>
          <c:showPercent val="0"/>
          <c:showBubbleSize val="0"/>
        </c:dLbls>
        <c:gapWidth val="150"/>
        <c:axId val="584978008"/>
        <c:axId val="584975848"/>
      </c:barChart>
      <c:lineChart>
        <c:grouping val="standard"/>
        <c:varyColors val="0"/>
        <c:ser>
          <c:idx val="1"/>
          <c:order val="1"/>
          <c:tx>
            <c:strRef>
              <c:f>'Q13'!$B$14</c:f>
              <c:strCache>
                <c:ptCount val="1"/>
                <c:pt idx="0">
                  <c:v> female_stud</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val>
            <c:numRef>
              <c:f>'Q13'!$B$15:$B$20</c:f>
              <c:numCache>
                <c:formatCode>General</c:formatCode>
                <c:ptCount val="6"/>
                <c:pt idx="0">
                  <c:v>48.98</c:v>
                </c:pt>
                <c:pt idx="1">
                  <c:v>49.85</c:v>
                </c:pt>
                <c:pt idx="2">
                  <c:v>49.33</c:v>
                </c:pt>
                <c:pt idx="3">
                  <c:v>49.23</c:v>
                </c:pt>
                <c:pt idx="4">
                  <c:v>49.14</c:v>
                </c:pt>
                <c:pt idx="5">
                  <c:v>50.27</c:v>
                </c:pt>
              </c:numCache>
            </c:numRef>
          </c:val>
          <c:smooth val="0"/>
          <c:extLst>
            <c:ext xmlns:c16="http://schemas.microsoft.com/office/drawing/2014/chart" uri="{C3380CC4-5D6E-409C-BE32-E72D297353CC}">
              <c16:uniqueId val="{00000001-08B5-42A1-9762-63CC214D7943}"/>
            </c:ext>
          </c:extLst>
        </c:ser>
        <c:dLbls>
          <c:showLegendKey val="0"/>
          <c:showVal val="0"/>
          <c:showCatName val="0"/>
          <c:showSerName val="0"/>
          <c:showPercent val="0"/>
          <c:showBubbleSize val="0"/>
        </c:dLbls>
        <c:marker val="1"/>
        <c:smooth val="0"/>
        <c:axId val="584976928"/>
        <c:axId val="584976568"/>
      </c:lineChart>
      <c:catAx>
        <c:axId val="584978008"/>
        <c:scaling>
          <c:orientation val="minMax"/>
        </c:scaling>
        <c:delete val="0"/>
        <c:axPos val="b"/>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84975848"/>
        <c:crosses val="autoZero"/>
        <c:auto val="1"/>
        <c:lblAlgn val="ctr"/>
        <c:lblOffset val="100"/>
        <c:noMultiLvlLbl val="0"/>
      </c:catAx>
      <c:valAx>
        <c:axId val="58497584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84978008"/>
        <c:crosses val="autoZero"/>
        <c:crossBetween val="between"/>
      </c:valAx>
      <c:valAx>
        <c:axId val="58497656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84976928"/>
        <c:crosses val="max"/>
        <c:crossBetween val="between"/>
      </c:valAx>
      <c:catAx>
        <c:axId val="584976928"/>
        <c:scaling>
          <c:orientation val="minMax"/>
        </c:scaling>
        <c:delete val="1"/>
        <c:axPos val="b"/>
        <c:majorTickMark val="none"/>
        <c:minorTickMark val="none"/>
        <c:tickLblPos val="nextTo"/>
        <c:crossAx val="58497656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dirty="0"/>
              <a:t> </a:t>
            </a:r>
            <a:r>
              <a:rPr lang="en-US" sz="3200" dirty="0" err="1"/>
              <a:t>total_score</a:t>
            </a:r>
            <a:endParaRPr lang="en-US"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tx>
            <c:strRef>
              <c:f>'Q14'!$B$17</c:f>
              <c:strCache>
                <c:ptCount val="1"/>
                <c:pt idx="0">
                  <c:v> total_score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woPt" dir="t">
                <a:rot lat="0" lon="0" rev="1800000"/>
              </a:lightRig>
            </a:scene3d>
            <a:sp3d>
              <a:bevelT w="44450" h="31750" prst="coolSlant"/>
            </a:sp3d>
          </c:spPr>
          <c:invertIfNegative val="0"/>
          <c:xVal>
            <c:numRef>
              <c:f>'Q14'!$A$18:$A$29</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xVal>
          <c:yVal>
            <c:numRef>
              <c:f>'Q14'!$B$18:$B$29</c:f>
              <c:numCache>
                <c:formatCode>General</c:formatCode>
                <c:ptCount val="12"/>
                <c:pt idx="0">
                  <c:v>85714</c:v>
                </c:pt>
                <c:pt idx="1">
                  <c:v>84520</c:v>
                </c:pt>
                <c:pt idx="2">
                  <c:v>84957</c:v>
                </c:pt>
                <c:pt idx="3">
                  <c:v>85977</c:v>
                </c:pt>
                <c:pt idx="4">
                  <c:v>85197</c:v>
                </c:pt>
                <c:pt idx="5">
                  <c:v>84658</c:v>
                </c:pt>
                <c:pt idx="6">
                  <c:v>348453</c:v>
                </c:pt>
                <c:pt idx="7">
                  <c:v>548878</c:v>
                </c:pt>
                <c:pt idx="8">
                  <c:v>557337</c:v>
                </c:pt>
                <c:pt idx="9">
                  <c:v>1502813</c:v>
                </c:pt>
                <c:pt idx="10">
                  <c:v>1521819</c:v>
                </c:pt>
                <c:pt idx="11">
                  <c:v>191055</c:v>
                </c:pt>
              </c:numCache>
            </c:numRef>
          </c:yVal>
          <c:bubbleSize>
            <c:numRef>
              <c:f>'Q14'!$C$18:$C$29</c:f>
              <c:numCache>
                <c:formatCode>General</c:formatCode>
                <c:ptCount val="12"/>
                <c:pt idx="0">
                  <c:v>56417382</c:v>
                </c:pt>
                <c:pt idx="1">
                  <c:v>55561100</c:v>
                </c:pt>
                <c:pt idx="2">
                  <c:v>56470372</c:v>
                </c:pt>
                <c:pt idx="3">
                  <c:v>58474647</c:v>
                </c:pt>
                <c:pt idx="4">
                  <c:v>57917692</c:v>
                </c:pt>
                <c:pt idx="5">
                  <c:v>58836834</c:v>
                </c:pt>
                <c:pt idx="6">
                  <c:v>155768139</c:v>
                </c:pt>
                <c:pt idx="7">
                  <c:v>245319764</c:v>
                </c:pt>
                <c:pt idx="8">
                  <c:v>245530138</c:v>
                </c:pt>
                <c:pt idx="9">
                  <c:v>333445457</c:v>
                </c:pt>
                <c:pt idx="10">
                  <c:v>335781407</c:v>
                </c:pt>
                <c:pt idx="11">
                  <c:v>69354504</c:v>
                </c:pt>
              </c:numCache>
            </c:numRef>
          </c:bubbleSize>
          <c:bubble3D val="0"/>
          <c:extLst>
            <c:ext xmlns:c16="http://schemas.microsoft.com/office/drawing/2014/chart" uri="{C3380CC4-5D6E-409C-BE32-E72D297353CC}">
              <c16:uniqueId val="{00000000-F3BF-4950-8573-F0E9AB0F05BC}"/>
            </c:ext>
          </c:extLst>
        </c:ser>
        <c:dLbls>
          <c:showLegendKey val="0"/>
          <c:showVal val="0"/>
          <c:showCatName val="0"/>
          <c:showSerName val="0"/>
          <c:showPercent val="0"/>
          <c:showBubbleSize val="0"/>
        </c:dLbls>
        <c:bubbleScale val="100"/>
        <c:showNegBubbles val="0"/>
        <c:axId val="192091776"/>
        <c:axId val="192092352"/>
      </c:bubbleChart>
      <c:valAx>
        <c:axId val="1920917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2092352"/>
        <c:crosses val="autoZero"/>
        <c:crossBetween val="midCat"/>
      </c:valAx>
      <c:valAx>
        <c:axId val="192092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20917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7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spPr>
      <a:ln w="9525" cap="flat" cmpd="sng" algn="ctr">
        <a:solidFill>
          <a:schemeClr val="lt1">
            <a:lumMod val="50000"/>
          </a:schemeClr>
        </a:solidFill>
        <a:round/>
      </a:ln>
    </cs:spPr>
    <cs:defRPr sz="900" kern="1200"/>
  </cs:categoryAxis>
  <cs:chartArea>
    <cs:lnRef idx="0"/>
    <cs:fillRef idx="0"/>
    <cs:effectRef idx="0"/>
    <cs:fontRef idx="minor">
      <a:schemeClr val="tx1"/>
    </cs:fontRef>
    <cs:spPr>
      <a:solidFill>
        <a:schemeClr val="dk1">
          <a:lumMod val="75000"/>
          <a:lumOff val="25000"/>
        </a:schemeClr>
      </a:solidFill>
      <a:ln w="9525" cap="flat" cmpd="sng" algn="ctr">
        <a:solidFill>
          <a:schemeClr val="dk1">
            <a:tint val="75000"/>
          </a:schemeClr>
        </a:solidFill>
        <a:round/>
      </a:ln>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tx1"/>
    </cs:fontRef>
    <cs:spPr>
      <a:ln>
        <a:solidFill>
          <a:schemeClr val="phClr"/>
        </a:solidFill>
      </a:ln>
      <a:effectLst>
        <a:glow rad="63500">
          <a:schemeClr val="phClr">
            <a:alpha val="18000"/>
          </a:schemeClr>
        </a:glow>
      </a:effectLst>
    </cs:spPr>
  </cs:dataPoint>
  <cs:dataPoint3D>
    <cs:lnRef idx="0">
      <cs:styleClr val="auto"/>
    </cs:lnRef>
    <cs:fillRef idx="0"/>
    <cs:effectRef idx="0">
      <cs:styleClr val="auto"/>
    </cs:effectRef>
    <cs:fontRef idx="minor">
      <a:schemeClr val="tx1"/>
    </cs:fontRef>
    <cs:spPr>
      <a:ln>
        <a:solidFill>
          <a:schemeClr val="phClr"/>
        </a:solidFill>
      </a:ln>
      <a:effectLst>
        <a:glow rad="63500">
          <a:schemeClr val="phClr">
            <a:alpha val="18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4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dk1">
          <a:lumMod val="85000"/>
          <a:lumOff val="15000"/>
        </a:schemeClr>
      </a:solidFill>
    </cs:spPr>
  </cs:floor>
  <cs:gridlineMajor>
    <cs:lnRef idx="0"/>
    <cs:fillRef idx="0"/>
    <cs:effectRef idx="0"/>
    <cs:fontRef idx="minor">
      <a:schemeClr val="tx1"/>
    </cs:fontRef>
    <cs: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cs:spPr>
  </cs:gridlineMajor>
  <cs:gridlineMinor>
    <cs:lnRef idx="0"/>
    <cs:fillRef idx="0"/>
    <cs:effectRef idx="0"/>
    <cs:fontRef idx="minor">
      <a:schemeClr val="tx1"/>
    </cs:fontRef>
    <cs:spPr>
      <a:ln w="9525" cap="flat" cmpd="sng" algn="ctr">
        <a:gradFill>
          <a:gsLst>
            <a:gs pos="0">
              <a:schemeClr val="dk1">
                <a:lumMod val="65000"/>
                <a:lumOff val="35000"/>
                <a:alpha val="46000"/>
              </a:schemeClr>
            </a:gs>
            <a:gs pos="100000">
              <a:schemeClr val="dk1">
                <a:lumMod val="75000"/>
                <a:lumOff val="25000"/>
                <a:alpha val="42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round/>
      </a:ln>
    </cs:spPr>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tx1"/>
    </cs:fontRef>
    <cs:spPr>
      <a:solidFill>
        <a:schemeClr val="tx1">
          <a:lumMod val="85000"/>
          <a:lumOff val="15000"/>
        </a:schemeClr>
      </a:solid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E55429-ED50-4B71-B111-BAF091219356}" type="datetimeFigureOut">
              <a:rPr lang="en-IN" smtClean="0"/>
              <a:t>22-09-2024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8C45B0-4ECC-4513-BA19-A6B7C985E5D4}" type="slidenum">
              <a:rPr lang="en-IN" smtClean="0"/>
              <a:t>‹#›</a:t>
            </a:fld>
            <a:endParaRPr lang="en-IN"/>
          </a:p>
        </p:txBody>
      </p:sp>
    </p:spTree>
    <p:extLst>
      <p:ext uri="{BB962C8B-B14F-4D97-AF65-F5344CB8AC3E}">
        <p14:creationId xmlns:p14="http://schemas.microsoft.com/office/powerpoint/2010/main" val="34053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C45B0-4ECC-4513-BA19-A6B7C985E5D4}" type="slidenum">
              <a:rPr lang="en-IN" smtClean="0"/>
              <a:t>1</a:t>
            </a:fld>
            <a:endParaRPr lang="en-IN"/>
          </a:p>
        </p:txBody>
      </p:sp>
    </p:spTree>
    <p:extLst>
      <p:ext uri="{BB962C8B-B14F-4D97-AF65-F5344CB8AC3E}">
        <p14:creationId xmlns:p14="http://schemas.microsoft.com/office/powerpoint/2010/main" val="2867317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293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0" y="2925286"/>
            <a:ext cx="9144000"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14600" y="236220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3" name="Subtitle 2"/>
          <p:cNvSpPr>
            <a:spLocks noGrp="1"/>
          </p:cNvSpPr>
          <p:nvPr>
            <p:ph type="subTitle" idx="1"/>
          </p:nvPr>
        </p:nvSpPr>
        <p:spPr>
          <a:xfrm>
            <a:off x="2565400" y="3045460"/>
            <a:ext cx="4013200" cy="428625"/>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Title 11"/>
          <p:cNvSpPr>
            <a:spLocks noGrp="1"/>
          </p:cNvSpPr>
          <p:nvPr>
            <p:ph type="title"/>
          </p:nvPr>
        </p:nvSpPr>
        <p:spPr>
          <a:xfrm>
            <a:off x="2565400" y="2397760"/>
            <a:ext cx="4013200" cy="599440"/>
          </a:xfrm>
          <a:noFill/>
          <a:ln>
            <a:noFill/>
          </a:ln>
        </p:spPr>
        <p:txBody>
          <a:bodyPr bIns="0" anchor="b"/>
          <a:lstStyle>
            <a:lvl1pPr>
              <a:defRPr>
                <a:effectLst>
                  <a:glow rad="88900">
                    <a:schemeClr val="tx1">
                      <a:alpha val="60000"/>
                    </a:schemeClr>
                  </a:glow>
                </a:effectLst>
              </a:defRPr>
            </a:lvl1pPr>
          </a:lstStyle>
          <a:p>
            <a:r>
              <a:rPr lang="en-US"/>
              <a:t>Click to edit Master title style</a:t>
            </a:r>
            <a:endParaRPr lang="en-US" dirty="0"/>
          </a:p>
        </p:txBody>
      </p:sp>
      <p:sp>
        <p:nvSpPr>
          <p:cNvPr id="11" name="Date Placeholder 10"/>
          <p:cNvSpPr>
            <a:spLocks noGrp="1"/>
          </p:cNvSpPr>
          <p:nvPr>
            <p:ph type="dt" sz="half" idx="10"/>
          </p:nvPr>
        </p:nvSpPr>
        <p:spPr bwMode="black"/>
        <p:txBody>
          <a:bodyPr/>
          <a:lstStyle/>
          <a:p>
            <a:fld id="{AE565CD6-802A-421B-8B8D-BDCCB8D856CF}" type="datetimeFigureOut">
              <a:rPr lang="en-IN" smtClean="0"/>
              <a:t>22-09-2024</a:t>
            </a:fld>
            <a:endParaRPr lang="en-IN"/>
          </a:p>
        </p:txBody>
      </p:sp>
      <p:sp>
        <p:nvSpPr>
          <p:cNvPr id="17" name="Slide Number Placeholder 16"/>
          <p:cNvSpPr>
            <a:spLocks noGrp="1"/>
          </p:cNvSpPr>
          <p:nvPr>
            <p:ph type="sldNum" sz="quarter" idx="11"/>
          </p:nvPr>
        </p:nvSpPr>
        <p:spPr/>
        <p:txBody>
          <a:bodyPr/>
          <a:lstStyle/>
          <a:p>
            <a:fld id="{87542754-DD6F-4205-B1CB-5DB0F5669C77}" type="slidenum">
              <a:rPr lang="en-IN" smtClean="0"/>
              <a:t>‹#›</a:t>
            </a:fld>
            <a:endParaRPr lang="en-IN"/>
          </a:p>
        </p:txBody>
      </p:sp>
      <p:sp>
        <p:nvSpPr>
          <p:cNvPr id="19" name="Footer Placeholder 18"/>
          <p:cNvSpPr>
            <a:spLocks noGrp="1"/>
          </p:cNvSpPr>
          <p:nvPr>
            <p:ph type="ftr" sz="quarter" idx="12"/>
          </p:nvPr>
        </p:nvSpPr>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565CD6-802A-421B-8B8D-BDCCB8D856CF}" type="datetimeFigureOut">
              <a:rPr lang="en-IN" smtClean="0"/>
              <a:t>22-09-2024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542754-DD6F-4205-B1CB-5DB0F5669C77}"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9" name="Straight Connector 8"/>
          <p:cNvCxnSpPr/>
          <p:nvPr/>
        </p:nvCxnSpPr>
        <p:spPr>
          <a:xfrm rot="5400000">
            <a:off x="4267200" y="3429000"/>
            <a:ext cx="6858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7696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p:cNvSpPr>
            <a:spLocks noGrp="1"/>
          </p:cNvSpPr>
          <p:nvPr>
            <p:ph type="body" orient="vert" idx="1"/>
          </p:nvPr>
        </p:nvSpPr>
        <p:spPr>
          <a:xfrm>
            <a:off x="457200" y="914401"/>
            <a:ext cx="66294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565CD6-802A-421B-8B8D-BDCCB8D856CF}" type="datetimeFigureOut">
              <a:rPr lang="en-IN" smtClean="0"/>
              <a:t>22-09-2024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542754-DD6F-4205-B1CB-5DB0F5669C77}" type="slidenum">
              <a:rPr lang="en-IN" smtClean="0"/>
              <a:t>‹#›</a:t>
            </a:fld>
            <a:endParaRPr lang="en-IN"/>
          </a:p>
        </p:txBody>
      </p:sp>
      <p:sp>
        <p:nvSpPr>
          <p:cNvPr id="2" name="Vertical Title 1"/>
          <p:cNvSpPr>
            <a:spLocks noGrp="1"/>
          </p:cNvSpPr>
          <p:nvPr>
            <p:ph type="title" orient="vert"/>
          </p:nvPr>
        </p:nvSpPr>
        <p:spPr>
          <a:xfrm>
            <a:off x="7239000" y="914401"/>
            <a:ext cx="926980" cy="5029200"/>
          </a:xfrm>
        </p:spPr>
        <p:txBody>
          <a:bodyPr vert="eaVert"/>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457200" y="2020824"/>
            <a:ext cx="8229600" cy="4075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
        <p:nvSpPr>
          <p:cNvPr id="11" name="Date Placeholder 10"/>
          <p:cNvSpPr>
            <a:spLocks noGrp="1"/>
          </p:cNvSpPr>
          <p:nvPr>
            <p:ph type="dt" sz="half" idx="14"/>
          </p:nvPr>
        </p:nvSpPr>
        <p:spPr/>
        <p:txBody>
          <a:bodyPr/>
          <a:lstStyle/>
          <a:p>
            <a:fld id="{AE565CD6-802A-421B-8B8D-BDCCB8D856CF}" type="datetimeFigureOut">
              <a:rPr lang="en-IN" smtClean="0"/>
              <a:t>22-09-2024</a:t>
            </a:fld>
            <a:endParaRPr lang="en-IN"/>
          </a:p>
        </p:txBody>
      </p:sp>
      <p:sp>
        <p:nvSpPr>
          <p:cNvPr id="12" name="Slide Number Placeholder 11"/>
          <p:cNvSpPr>
            <a:spLocks noGrp="1"/>
          </p:cNvSpPr>
          <p:nvPr>
            <p:ph type="sldNum" sz="quarter" idx="15"/>
          </p:nvPr>
        </p:nvSpPr>
        <p:spPr/>
        <p:txBody>
          <a:bodyPr/>
          <a:lstStyle/>
          <a:p>
            <a:fld id="{87542754-DD6F-4205-B1CB-5DB0F5669C77}" type="slidenum">
              <a:rPr lang="en-IN" smtClean="0"/>
              <a:t>‹#›</a:t>
            </a:fld>
            <a:endParaRPr lang="en-IN"/>
          </a:p>
        </p:txBody>
      </p:sp>
      <p:sp>
        <p:nvSpPr>
          <p:cNvPr id="13" name="Footer Placeholder 12"/>
          <p:cNvSpPr>
            <a:spLocks noGrp="1"/>
          </p:cNvSpPr>
          <p:nvPr>
            <p:ph type="ftr" sz="quarter" idx="16"/>
          </p:nvPr>
        </p:nvSpPr>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8" name="Rectangle 7"/>
          <p:cNvSpPr/>
          <p:nvPr/>
        </p:nvSpPr>
        <p:spPr>
          <a:xfrm>
            <a:off x="0" y="3922776"/>
            <a:ext cx="9144000" cy="293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921760"/>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4600" y="336804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9" name="Title Placeholder 1"/>
          <p:cNvSpPr>
            <a:spLocks noGrp="1"/>
          </p:cNvSpPr>
          <p:nvPr>
            <p:ph type="title"/>
          </p:nvPr>
        </p:nvSpPr>
        <p:spPr bwMode="black">
          <a:xfrm>
            <a:off x="2529052" y="3367246"/>
            <a:ext cx="4085897" cy="706821"/>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en-US"/>
              <a:t>Click to edit Master title style</a:t>
            </a:r>
            <a:endParaRPr lang="en-US" dirty="0"/>
          </a:p>
        </p:txBody>
      </p:sp>
      <p:sp>
        <p:nvSpPr>
          <p:cNvPr id="10" name="Subtitle 2"/>
          <p:cNvSpPr>
            <a:spLocks noGrp="1"/>
          </p:cNvSpPr>
          <p:nvPr>
            <p:ph type="subTitle" idx="1"/>
          </p:nvPr>
        </p:nvSpPr>
        <p:spPr bwMode="black">
          <a:xfrm>
            <a:off x="2518542" y="4084577"/>
            <a:ext cx="4106917" cy="397094"/>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Date Placeholder 12"/>
          <p:cNvSpPr>
            <a:spLocks noGrp="1"/>
          </p:cNvSpPr>
          <p:nvPr>
            <p:ph type="dt" sz="half" idx="10"/>
          </p:nvPr>
        </p:nvSpPr>
        <p:spPr/>
        <p:txBody>
          <a:bodyPr/>
          <a:lstStyle/>
          <a:p>
            <a:fld id="{AE565CD6-802A-421B-8B8D-BDCCB8D856CF}" type="datetimeFigureOut">
              <a:rPr lang="en-IN" smtClean="0"/>
              <a:t>22-09-2024</a:t>
            </a:fld>
            <a:endParaRPr lang="en-IN"/>
          </a:p>
        </p:txBody>
      </p:sp>
      <p:sp>
        <p:nvSpPr>
          <p:cNvPr id="14" name="Slide Number Placeholder 13"/>
          <p:cNvSpPr>
            <a:spLocks noGrp="1"/>
          </p:cNvSpPr>
          <p:nvPr>
            <p:ph type="sldNum" sz="quarter" idx="11"/>
          </p:nvPr>
        </p:nvSpPr>
        <p:spPr/>
        <p:txBody>
          <a:bodyPr/>
          <a:lstStyle/>
          <a:p>
            <a:fld id="{87542754-DD6F-4205-B1CB-5DB0F5669C77}" type="slidenum">
              <a:rPr lang="en-IN" smtClean="0"/>
              <a:t>‹#›</a:t>
            </a:fld>
            <a:endParaRPr lang="en-IN"/>
          </a:p>
        </p:txBody>
      </p:sp>
      <p:sp>
        <p:nvSpPr>
          <p:cNvPr id="15" name="Footer Placeholder 14"/>
          <p:cNvSpPr>
            <a:spLocks noGrp="1"/>
          </p:cNvSpPr>
          <p:nvPr>
            <p:ph type="ftr" sz="quarter" idx="12"/>
          </p:nvPr>
        </p:nvSpPr>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457201" y="2020824"/>
            <a:ext cx="402336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0"/>
          <p:cNvSpPr>
            <a:spLocks noGrp="1"/>
          </p:cNvSpPr>
          <p:nvPr>
            <p:ph sz="quarter" idx="14"/>
          </p:nvPr>
        </p:nvSpPr>
        <p:spPr>
          <a:xfrm>
            <a:off x="4663440" y="2020824"/>
            <a:ext cx="402336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5"/>
          </p:nvPr>
        </p:nvSpPr>
        <p:spPr/>
        <p:txBody>
          <a:bodyPr/>
          <a:lstStyle/>
          <a:p>
            <a:fld id="{AE565CD6-802A-421B-8B8D-BDCCB8D856CF}" type="datetimeFigureOut">
              <a:rPr lang="en-IN" smtClean="0"/>
              <a:t>22-09-2024</a:t>
            </a:fld>
            <a:endParaRPr lang="en-IN"/>
          </a:p>
        </p:txBody>
      </p:sp>
      <p:sp>
        <p:nvSpPr>
          <p:cNvPr id="12" name="Slide Number Placeholder 11"/>
          <p:cNvSpPr>
            <a:spLocks noGrp="1"/>
          </p:cNvSpPr>
          <p:nvPr>
            <p:ph type="sldNum" sz="quarter" idx="16"/>
          </p:nvPr>
        </p:nvSpPr>
        <p:spPr/>
        <p:txBody>
          <a:bodyPr/>
          <a:lstStyle/>
          <a:p>
            <a:fld id="{87542754-DD6F-4205-B1CB-5DB0F5669C77}" type="slidenum">
              <a:rPr lang="en-IN" smtClean="0"/>
              <a:t>‹#›</a:t>
            </a:fld>
            <a:endParaRPr lang="en-IN"/>
          </a:p>
        </p:txBody>
      </p:sp>
      <p:sp>
        <p:nvSpPr>
          <p:cNvPr id="13" name="Footer Placeholder 12"/>
          <p:cNvSpPr>
            <a:spLocks noGrp="1"/>
          </p:cNvSpPr>
          <p:nvPr>
            <p:ph type="ftr" sz="quarter" idx="17"/>
          </p:nvPr>
        </p:nvSpPr>
        <p:spPr/>
        <p:txBody>
          <a:bodyPr/>
          <a:lstStyle/>
          <a:p>
            <a:endParaRPr lang="en-IN"/>
          </a:p>
        </p:txBody>
      </p:sp>
      <p:sp>
        <p:nvSpPr>
          <p:cNvPr id="16" name="Title 1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457201" y="2819400"/>
            <a:ext cx="402336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30"/>
          <p:cNvSpPr>
            <a:spLocks noGrp="1"/>
          </p:cNvSpPr>
          <p:nvPr>
            <p:ph sz="quarter" idx="14"/>
          </p:nvPr>
        </p:nvSpPr>
        <p:spPr>
          <a:xfrm>
            <a:off x="4663440" y="2816352"/>
            <a:ext cx="402336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3"/>
          <p:cNvSpPr>
            <a:spLocks noGrp="1"/>
          </p:cNvSpPr>
          <p:nvPr>
            <p:ph type="body" sz="half" idx="2"/>
          </p:nvPr>
        </p:nvSpPr>
        <p:spPr>
          <a:xfrm>
            <a:off x="45720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1" name="Text Placeholder 3"/>
          <p:cNvSpPr>
            <a:spLocks noGrp="1"/>
          </p:cNvSpPr>
          <p:nvPr>
            <p:ph type="body" sz="half" idx="15"/>
          </p:nvPr>
        </p:nvSpPr>
        <p:spPr>
          <a:xfrm>
            <a:off x="466344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en-US"/>
              <a:t>Click to edit Master text styles</a:t>
            </a:r>
          </a:p>
        </p:txBody>
      </p:sp>
      <p:sp>
        <p:nvSpPr>
          <p:cNvPr id="11" name="Date Placeholder 10"/>
          <p:cNvSpPr>
            <a:spLocks noGrp="1"/>
          </p:cNvSpPr>
          <p:nvPr>
            <p:ph type="dt" sz="half" idx="16"/>
          </p:nvPr>
        </p:nvSpPr>
        <p:spPr/>
        <p:txBody>
          <a:bodyPr/>
          <a:lstStyle/>
          <a:p>
            <a:fld id="{AE565CD6-802A-421B-8B8D-BDCCB8D856CF}" type="datetimeFigureOut">
              <a:rPr lang="en-IN" smtClean="0"/>
              <a:t>22-09-2024</a:t>
            </a:fld>
            <a:endParaRPr lang="en-IN"/>
          </a:p>
        </p:txBody>
      </p:sp>
      <p:sp>
        <p:nvSpPr>
          <p:cNvPr id="12" name="Slide Number Placeholder 11"/>
          <p:cNvSpPr>
            <a:spLocks noGrp="1"/>
          </p:cNvSpPr>
          <p:nvPr>
            <p:ph type="sldNum" sz="quarter" idx="17"/>
          </p:nvPr>
        </p:nvSpPr>
        <p:spPr/>
        <p:txBody>
          <a:bodyPr/>
          <a:lstStyle/>
          <a:p>
            <a:fld id="{87542754-DD6F-4205-B1CB-5DB0F5669C77}" type="slidenum">
              <a:rPr lang="en-IN" smtClean="0"/>
              <a:t>‹#›</a:t>
            </a:fld>
            <a:endParaRPr lang="en-IN"/>
          </a:p>
        </p:txBody>
      </p:sp>
      <p:sp>
        <p:nvSpPr>
          <p:cNvPr id="13" name="Footer Placeholder 12"/>
          <p:cNvSpPr>
            <a:spLocks noGrp="1"/>
          </p:cNvSpPr>
          <p:nvPr>
            <p:ph type="ftr" sz="quarter" idx="18"/>
          </p:nvPr>
        </p:nvSpPr>
        <p:spPr/>
        <p:txBody>
          <a:bodyPr/>
          <a:lstStyle/>
          <a:p>
            <a:endParaRPr lang="en-IN"/>
          </a:p>
        </p:txBody>
      </p:sp>
      <p:sp>
        <p:nvSpPr>
          <p:cNvPr id="18" name="Title 1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15" name="Date Placeholder 14"/>
          <p:cNvSpPr>
            <a:spLocks noGrp="1"/>
          </p:cNvSpPr>
          <p:nvPr>
            <p:ph type="dt" sz="half" idx="10"/>
          </p:nvPr>
        </p:nvSpPr>
        <p:spPr/>
        <p:txBody>
          <a:bodyPr/>
          <a:lstStyle/>
          <a:p>
            <a:fld id="{AE565CD6-802A-421B-8B8D-BDCCB8D856CF}" type="datetimeFigureOut">
              <a:rPr lang="en-IN" smtClean="0"/>
              <a:t>22-09-2024</a:t>
            </a:fld>
            <a:endParaRPr lang="en-IN"/>
          </a:p>
        </p:txBody>
      </p:sp>
      <p:sp>
        <p:nvSpPr>
          <p:cNvPr id="16" name="Slide Number Placeholder 15"/>
          <p:cNvSpPr>
            <a:spLocks noGrp="1"/>
          </p:cNvSpPr>
          <p:nvPr>
            <p:ph type="sldNum" sz="quarter" idx="11"/>
          </p:nvPr>
        </p:nvSpPr>
        <p:spPr/>
        <p:txBody>
          <a:bodyPr/>
          <a:lstStyle/>
          <a:p>
            <a:fld id="{87542754-DD6F-4205-B1CB-5DB0F5669C77}" type="slidenum">
              <a:rPr lang="en-IN" smtClean="0"/>
              <a:t>‹#›</a:t>
            </a:fld>
            <a:endParaRPr lang="en-IN"/>
          </a:p>
        </p:txBody>
      </p:sp>
      <p:sp>
        <p:nvSpPr>
          <p:cNvPr id="17" name="Footer Placeholder 16"/>
          <p:cNvSpPr>
            <a:spLocks noGrp="1"/>
          </p:cNvSpPr>
          <p:nvPr>
            <p:ph type="ftr" sz="quarter" idx="12"/>
          </p:nvPr>
        </p:nvSpPr>
        <p:spPr/>
        <p:txBody>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E565CD6-802A-421B-8B8D-BDCCB8D856CF}" type="datetimeFigureOut">
              <a:rPr lang="en-IN" smtClean="0"/>
              <a:t>22-09-2024</a:t>
            </a:fld>
            <a:endParaRPr lang="en-IN"/>
          </a:p>
        </p:txBody>
      </p:sp>
      <p:sp>
        <p:nvSpPr>
          <p:cNvPr id="8" name="Slide Number Placeholder 7"/>
          <p:cNvSpPr>
            <a:spLocks noGrp="1"/>
          </p:cNvSpPr>
          <p:nvPr>
            <p:ph type="sldNum" sz="quarter" idx="11"/>
          </p:nvPr>
        </p:nvSpPr>
        <p:spPr/>
        <p:txBody>
          <a:bodyPr/>
          <a:lstStyle/>
          <a:p>
            <a:fld id="{87542754-DD6F-4205-B1CB-5DB0F5669C77}" type="slidenum">
              <a:rPr lang="en-IN" smtClean="0"/>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485900" y="1914525"/>
            <a:ext cx="6172200" cy="3510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half" idx="2"/>
          </p:nvPr>
        </p:nvSpPr>
        <p:spPr>
          <a:xfrm>
            <a:off x="1737360" y="5513832"/>
            <a:ext cx="5669280" cy="54864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itle 12"/>
          <p:cNvSpPr>
            <a:spLocks noGrp="1"/>
          </p:cNvSpPr>
          <p:nvPr>
            <p:ph type="title"/>
          </p:nvPr>
        </p:nvSpPr>
        <p:spPr/>
        <p:txBody>
          <a:bodyPr/>
          <a:lstStyle/>
          <a:p>
            <a:r>
              <a:rPr lang="en-US"/>
              <a:t>Click to edit Master title style</a:t>
            </a:r>
          </a:p>
        </p:txBody>
      </p:sp>
      <p:sp>
        <p:nvSpPr>
          <p:cNvPr id="16" name="Date Placeholder 15"/>
          <p:cNvSpPr>
            <a:spLocks noGrp="1"/>
          </p:cNvSpPr>
          <p:nvPr>
            <p:ph type="dt" sz="half" idx="15"/>
          </p:nvPr>
        </p:nvSpPr>
        <p:spPr/>
        <p:txBody>
          <a:bodyPr/>
          <a:lstStyle/>
          <a:p>
            <a:fld id="{AE565CD6-802A-421B-8B8D-BDCCB8D856CF}" type="datetimeFigureOut">
              <a:rPr lang="en-IN" smtClean="0"/>
              <a:t>22-09-2024</a:t>
            </a:fld>
            <a:endParaRPr lang="en-IN"/>
          </a:p>
        </p:txBody>
      </p:sp>
      <p:sp>
        <p:nvSpPr>
          <p:cNvPr id="19" name="Slide Number Placeholder 18"/>
          <p:cNvSpPr>
            <a:spLocks noGrp="1"/>
          </p:cNvSpPr>
          <p:nvPr>
            <p:ph type="sldNum" sz="quarter" idx="16"/>
          </p:nvPr>
        </p:nvSpPr>
        <p:spPr/>
        <p:txBody>
          <a:bodyPr/>
          <a:lstStyle/>
          <a:p>
            <a:fld id="{87542754-DD6F-4205-B1CB-5DB0F5669C77}" type="slidenum">
              <a:rPr lang="en-IN" smtClean="0"/>
              <a:t>‹#›</a:t>
            </a:fld>
            <a:endParaRPr lang="en-IN"/>
          </a:p>
        </p:txBody>
      </p:sp>
      <p:sp>
        <p:nvSpPr>
          <p:cNvPr id="23" name="Footer Placeholder 22"/>
          <p:cNvSpPr>
            <a:spLocks noGrp="1"/>
          </p:cNvSpPr>
          <p:nvPr>
            <p:ph type="ftr" sz="quarter" idx="17"/>
          </p:nvPr>
        </p:nvSpPr>
        <p:spPr/>
        <p:txBody>
          <a:bodyPr/>
          <a:lstStyle/>
          <a:p>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52209" y="2026918"/>
            <a:ext cx="5439582" cy="3263750"/>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1737360" y="5516880"/>
            <a:ext cx="5669280" cy="54864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en-US"/>
              <a:t>Click to edit Master text styles</a:t>
            </a:r>
          </a:p>
        </p:txBody>
      </p:sp>
      <p:sp>
        <p:nvSpPr>
          <p:cNvPr id="12" name="Title 11"/>
          <p:cNvSpPr>
            <a:spLocks noGrp="1"/>
          </p:cNvSpPr>
          <p:nvPr>
            <p:ph type="title"/>
          </p:nvPr>
        </p:nvSpPr>
        <p:spPr>
          <a:xfrm>
            <a:off x="2514600" y="975360"/>
            <a:ext cx="4114800" cy="701040"/>
          </a:xfrm>
        </p:spPr>
        <p:txBody>
          <a:bodyPr/>
          <a:lstStyle/>
          <a:p>
            <a:r>
              <a:rPr lang="en-US"/>
              <a:t>Click to edit Master title style</a:t>
            </a:r>
          </a:p>
        </p:txBody>
      </p:sp>
      <p:sp>
        <p:nvSpPr>
          <p:cNvPr id="13" name="Date Placeholder 12"/>
          <p:cNvSpPr>
            <a:spLocks noGrp="1"/>
          </p:cNvSpPr>
          <p:nvPr>
            <p:ph type="dt" sz="half" idx="14"/>
          </p:nvPr>
        </p:nvSpPr>
        <p:spPr>
          <a:xfrm>
            <a:off x="2981325" y="273180"/>
            <a:ext cx="3181350" cy="292100"/>
          </a:xfrm>
        </p:spPr>
        <p:txBody>
          <a:bodyPr/>
          <a:lstStyle/>
          <a:p>
            <a:fld id="{AE565CD6-802A-421B-8B8D-BDCCB8D856CF}" type="datetimeFigureOut">
              <a:rPr lang="en-IN" smtClean="0"/>
              <a:t>22-09-2024</a:t>
            </a:fld>
            <a:endParaRPr lang="en-IN"/>
          </a:p>
        </p:txBody>
      </p:sp>
      <p:sp>
        <p:nvSpPr>
          <p:cNvPr id="14" name="Slide Number Placeholder 13"/>
          <p:cNvSpPr>
            <a:spLocks noGrp="1"/>
          </p:cNvSpPr>
          <p:nvPr>
            <p:ph type="sldNum" sz="quarter" idx="15"/>
          </p:nvPr>
        </p:nvSpPr>
        <p:spPr>
          <a:xfrm>
            <a:off x="4038600" y="6172200"/>
            <a:ext cx="1066800" cy="304800"/>
          </a:xfrm>
        </p:spPr>
        <p:txBody>
          <a:bodyPr/>
          <a:lstStyle/>
          <a:p>
            <a:fld id="{87542754-DD6F-4205-B1CB-5DB0F5669C77}" type="slidenum">
              <a:rPr lang="en-IN" smtClean="0"/>
              <a:t>‹#›</a:t>
            </a:fld>
            <a:endParaRPr lang="en-IN"/>
          </a:p>
        </p:txBody>
      </p:sp>
      <p:sp>
        <p:nvSpPr>
          <p:cNvPr id="15" name="Footer Placeholder 14"/>
          <p:cNvSpPr>
            <a:spLocks noGrp="1"/>
          </p:cNvSpPr>
          <p:nvPr>
            <p:ph type="ftr" sz="quarter" idx="16"/>
          </p:nvPr>
        </p:nvSpPr>
        <p:spPr>
          <a:xfrm>
            <a:off x="1447800" y="6486525"/>
            <a:ext cx="6248400" cy="292100"/>
          </a:xfrm>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Rectangle 7"/>
          <p:cNvSpPr/>
          <p:nvPr/>
        </p:nvSpPr>
        <p:spPr bwMode="hidden">
          <a:xfrm>
            <a:off x="0" y="1335973"/>
            <a:ext cx="9144000" cy="552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2019301"/>
            <a:ext cx="8229600" cy="4117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81325" y="273180"/>
            <a:ext cx="3181350" cy="292100"/>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AE565CD6-802A-421B-8B8D-BDCCB8D856CF}" type="datetimeFigureOut">
              <a:rPr lang="en-IN" smtClean="0"/>
              <a:t>22-09-2024</a:t>
            </a:fld>
            <a:endParaRPr lang="en-IN"/>
          </a:p>
        </p:txBody>
      </p:sp>
      <p:sp>
        <p:nvSpPr>
          <p:cNvPr id="5" name="Footer Placeholder 4"/>
          <p:cNvSpPr>
            <a:spLocks noGrp="1"/>
          </p:cNvSpPr>
          <p:nvPr>
            <p:ph type="ftr" sz="quarter" idx="3"/>
          </p:nvPr>
        </p:nvSpPr>
        <p:spPr>
          <a:xfrm>
            <a:off x="1447800" y="6486525"/>
            <a:ext cx="6248400" cy="292100"/>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en-IN"/>
          </a:p>
        </p:txBody>
      </p:sp>
      <p:sp>
        <p:nvSpPr>
          <p:cNvPr id="6" name="Slide Number Placeholder 5"/>
          <p:cNvSpPr>
            <a:spLocks noGrp="1"/>
          </p:cNvSpPr>
          <p:nvPr>
            <p:ph type="sldNum" sz="quarter" idx="4"/>
          </p:nvPr>
        </p:nvSpPr>
        <p:spPr>
          <a:xfrm>
            <a:off x="4038600" y="6172200"/>
            <a:ext cx="1066800" cy="304800"/>
          </a:xfrm>
          <a:prstGeom prst="rect">
            <a:avLst/>
          </a:prstGeom>
          <a:ln>
            <a:noFill/>
          </a:ln>
        </p:spPr>
        <p:txBody>
          <a:bodyPr vert="horz" lIns="0" tIns="0" rIns="0" bIns="0" rtlCol="0" anchor="ctr">
            <a:normAutofit/>
          </a:bodyPr>
          <a:lstStyle>
            <a:lvl1pPr algn="ctr">
              <a:defRPr sz="1200" b="1">
                <a:solidFill>
                  <a:schemeClr val="tx1"/>
                </a:solidFill>
              </a:defRPr>
            </a:lvl1pPr>
          </a:lstStyle>
          <a:p>
            <a:fld id="{87542754-DD6F-4205-B1CB-5DB0F5669C77}" type="slidenum">
              <a:rPr lang="en-IN" smtClean="0"/>
              <a:t>‹#›</a:t>
            </a:fld>
            <a:endParaRPr lang="en-IN"/>
          </a:p>
        </p:txBody>
      </p:sp>
      <p:cxnSp>
        <p:nvCxnSpPr>
          <p:cNvPr id="10" name="Straight Connector 9"/>
          <p:cNvCxnSpPr/>
          <p:nvPr/>
        </p:nvCxnSpPr>
        <p:spPr>
          <a:xfrm>
            <a:off x="0" y="1331436"/>
            <a:ext cx="9144000"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514600" y="975360"/>
            <a:ext cx="4114800" cy="70104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en-US"/>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4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5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55776" y="2348879"/>
            <a:ext cx="4116633" cy="1354217"/>
          </a:xfrm>
          <a:prstGeom prst="rect">
            <a:avLst/>
          </a:prstGeom>
          <a:noFill/>
        </p:spPr>
        <p:txBody>
          <a:bodyPr wrap="square" rtlCol="0">
            <a:spAutoFit/>
          </a:bodyPr>
          <a:lstStyle/>
          <a:p>
            <a:r>
              <a:rPr lang="en-US" sz="3200" dirty="0">
                <a:solidFill>
                  <a:schemeClr val="bg1"/>
                </a:solidFill>
                <a:latin typeface="Comic Sans MS" pitchFamily="66" charset="0"/>
              </a:rPr>
              <a:t>Capstone university analysis  Project </a:t>
            </a:r>
            <a:endParaRPr lang="en-IN" sz="3200" dirty="0">
              <a:solidFill>
                <a:schemeClr val="bg1"/>
              </a:solidFill>
              <a:latin typeface="Comic Sans MS" pitchFamily="66" charset="0"/>
            </a:endParaRPr>
          </a:p>
          <a:p>
            <a:endParaRPr lang="en-IN" dirty="0">
              <a:latin typeface="Comic Sans MS" pitchFamily="66" charset="0"/>
            </a:endParaRPr>
          </a:p>
        </p:txBody>
      </p:sp>
      <p:sp>
        <p:nvSpPr>
          <p:cNvPr id="6" name="TextBox 5"/>
          <p:cNvSpPr txBox="1"/>
          <p:nvPr/>
        </p:nvSpPr>
        <p:spPr>
          <a:xfrm>
            <a:off x="5395299" y="6284984"/>
            <a:ext cx="3744416" cy="584775"/>
          </a:xfrm>
          <a:prstGeom prst="rect">
            <a:avLst/>
          </a:prstGeom>
          <a:noFill/>
        </p:spPr>
        <p:txBody>
          <a:bodyPr wrap="square" rtlCol="0">
            <a:spAutoFit/>
          </a:bodyPr>
          <a:lstStyle/>
          <a:p>
            <a:r>
              <a:rPr lang="en-US" sz="3200" dirty="0"/>
              <a:t>Gayatri Nandeshwar</a:t>
            </a:r>
            <a:endParaRPr lang="en-IN" sz="3200" dirty="0"/>
          </a:p>
        </p:txBody>
      </p:sp>
    </p:spTree>
    <p:extLst>
      <p:ext uri="{BB962C8B-B14F-4D97-AF65-F5344CB8AC3E}">
        <p14:creationId xmlns:p14="http://schemas.microsoft.com/office/powerpoint/2010/main" val="2884144051"/>
      </p:ext>
    </p:extLst>
  </p:cSld>
  <p:clrMapOvr>
    <a:masterClrMapping/>
  </p:clrMapOvr>
  <mc:AlternateContent xmlns:mc="http://schemas.openxmlformats.org/markup-compatibility/2006">
    <mc:Choice xmlns:p14="http://schemas.microsoft.com/office/powerpoint/2010/main" Requires="p14">
      <p:transition spd="slow" p14:dur="2000" advTm="958"/>
    </mc:Choice>
    <mc:Fallback>
      <p:transition spd="slow" advTm="9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07504" y="1484784"/>
            <a:ext cx="9217024" cy="5256584"/>
          </a:xfrm>
        </p:spPr>
        <p:txBody>
          <a:bodyPr>
            <a:noAutofit/>
          </a:bodyPr>
          <a:lstStyle/>
          <a:p>
            <a:pPr algn="l"/>
            <a:r>
              <a:rPr lang="en-IN" sz="2400" b="1" u="sng" dirty="0">
                <a:solidFill>
                  <a:srgbClr val="FFFF00"/>
                </a:solidFill>
                <a:latin typeface="Comic Sans MS" pitchFamily="66" charset="0"/>
              </a:rPr>
              <a:t>University Ranking Table:</a:t>
            </a:r>
            <a:r>
              <a:rPr lang="en-IN" sz="2400" dirty="0">
                <a:solidFill>
                  <a:srgbClr val="FFFF00"/>
                </a:solidFill>
                <a:latin typeface="Comic Sans MS" pitchFamily="66" charset="0"/>
              </a:rPr>
              <a:t> </a:t>
            </a:r>
            <a:r>
              <a:rPr lang="en-IN" sz="2400" dirty="0">
                <a:latin typeface="Comic Sans MS" pitchFamily="66" charset="0"/>
              </a:rPr>
              <a:t>This extensive table furnishes scores for each university across various years and ranking criteria, serving as the primary repository of ranking data.</a:t>
            </a:r>
          </a:p>
          <a:p>
            <a:pPr algn="l"/>
            <a:endParaRPr lang="en-IN" sz="2400" dirty="0">
              <a:latin typeface="Comic Sans MS" pitchFamily="66" charset="0"/>
            </a:endParaRPr>
          </a:p>
          <a:p>
            <a:pPr algn="l"/>
            <a:r>
              <a:rPr lang="en-US" sz="2400" dirty="0">
                <a:solidFill>
                  <a:srgbClr val="00FF00"/>
                </a:solidFill>
                <a:latin typeface="Comic Sans MS" pitchFamily="66" charset="0"/>
              </a:rPr>
              <a:t>Table contains</a:t>
            </a:r>
            <a:endParaRPr lang="en-IN" sz="2400" dirty="0">
              <a:solidFill>
                <a:srgbClr val="00FF00"/>
              </a:solidFill>
              <a:latin typeface="Comic Sans MS" pitchFamily="66" charset="0"/>
            </a:endParaRPr>
          </a:p>
          <a:p>
            <a:pPr lvl="0" algn="l"/>
            <a:r>
              <a:rPr lang="en-IN" sz="2400" dirty="0">
                <a:solidFill>
                  <a:srgbClr val="00FF00"/>
                </a:solidFill>
                <a:latin typeface="Comic Sans MS" pitchFamily="66" charset="0"/>
              </a:rPr>
              <a:t>University id</a:t>
            </a:r>
            <a:r>
              <a:rPr lang="en-IN" sz="2400" dirty="0">
                <a:latin typeface="Comic Sans MS" pitchFamily="66" charset="0"/>
              </a:rPr>
              <a:t>: - Id of University				</a:t>
            </a:r>
          </a:p>
          <a:p>
            <a:pPr lvl="0" algn="l"/>
            <a:r>
              <a:rPr lang="en-IN" sz="2400" dirty="0">
                <a:solidFill>
                  <a:srgbClr val="00FF00"/>
                </a:solidFill>
                <a:latin typeface="Comic Sans MS" pitchFamily="66" charset="0"/>
              </a:rPr>
              <a:t>Ranking criteria id</a:t>
            </a:r>
            <a:r>
              <a:rPr lang="en-IN" sz="2400" dirty="0">
                <a:latin typeface="Comic Sans MS" pitchFamily="66" charset="0"/>
              </a:rPr>
              <a:t>: -ID Of Ranking Criteria.	</a:t>
            </a:r>
          </a:p>
          <a:p>
            <a:pPr lvl="0" algn="l"/>
            <a:r>
              <a:rPr lang="en-IN" sz="2400" dirty="0">
                <a:solidFill>
                  <a:srgbClr val="00FF00"/>
                </a:solidFill>
                <a:latin typeface="Comic Sans MS" pitchFamily="66" charset="0"/>
              </a:rPr>
              <a:t>year</a:t>
            </a:r>
            <a:r>
              <a:rPr lang="en-IN" sz="2400" dirty="0">
                <a:latin typeface="Comic Sans MS" pitchFamily="66" charset="0"/>
              </a:rPr>
              <a:t>: -Year of assessment.					</a:t>
            </a:r>
          </a:p>
          <a:p>
            <a:pPr algn="l"/>
            <a:r>
              <a:rPr lang="en-IN" sz="2400" dirty="0">
                <a:solidFill>
                  <a:srgbClr val="00FF00"/>
                </a:solidFill>
                <a:latin typeface="Comic Sans MS" pitchFamily="66" charset="0"/>
              </a:rPr>
              <a:t>score</a:t>
            </a:r>
            <a:r>
              <a:rPr lang="en-IN" sz="2400" dirty="0">
                <a:latin typeface="Comic Sans MS" pitchFamily="66" charset="0"/>
              </a:rPr>
              <a:t>: - Score of each University</a:t>
            </a:r>
            <a:endParaRPr lang="en-IN" dirty="0">
              <a:latin typeface="Comic Sans MS" pitchFamily="66" charset="0"/>
            </a:endParaRPr>
          </a:p>
        </p:txBody>
      </p:sp>
      <p:sp>
        <p:nvSpPr>
          <p:cNvPr id="3" name="Title 2"/>
          <p:cNvSpPr>
            <a:spLocks noGrp="1"/>
          </p:cNvSpPr>
          <p:nvPr>
            <p:ph type="title"/>
          </p:nvPr>
        </p:nvSpPr>
        <p:spPr>
          <a:xfrm>
            <a:off x="2195736" y="332656"/>
            <a:ext cx="4896544" cy="701040"/>
          </a:xfrm>
          <a:ln>
            <a:solidFill>
              <a:srgbClr val="00B0F0"/>
            </a:solidFill>
          </a:ln>
        </p:spPr>
        <p:txBody>
          <a:bodyPr tIns="144000" anchor="t">
            <a:noAutofit/>
          </a:bodyPr>
          <a:lstStyle/>
          <a:p>
            <a:r>
              <a:rPr lang="en-IN" sz="2800" u="sng" dirty="0">
                <a:solidFill>
                  <a:schemeClr val="bg1"/>
                </a:solidFill>
                <a:latin typeface="Comic Sans MS" pitchFamily="66" charset="0"/>
              </a:rPr>
              <a:t>Table Explanations</a:t>
            </a:r>
            <a:br>
              <a:rPr lang="en-IN" sz="2800" dirty="0"/>
            </a:br>
            <a:br>
              <a:rPr lang="en-IN" sz="2800" dirty="0">
                <a:latin typeface="Comic Sans MS" pitchFamily="66" charset="0"/>
              </a:rPr>
            </a:br>
            <a:endParaRPr lang="en-IN" sz="2800" dirty="0">
              <a:latin typeface="Comic Sans MS" pitchFamily="66" charset="0"/>
            </a:endParaRPr>
          </a:p>
        </p:txBody>
      </p:sp>
    </p:spTree>
    <p:extLst>
      <p:ext uri="{BB962C8B-B14F-4D97-AF65-F5344CB8AC3E}">
        <p14:creationId xmlns:p14="http://schemas.microsoft.com/office/powerpoint/2010/main" val="908607363"/>
      </p:ext>
    </p:extLst>
  </p:cSld>
  <p:clrMapOvr>
    <a:masterClrMapping/>
  </p:clrMapOvr>
  <mc:AlternateContent xmlns:mc="http://schemas.openxmlformats.org/markup-compatibility/2006">
    <mc:Choice xmlns:p14="http://schemas.microsoft.com/office/powerpoint/2010/main" Requires="p14">
      <p:transition spd="slow" p14:dur="2000" advTm="5084"/>
    </mc:Choice>
    <mc:Fallback>
      <p:transition spd="slow" advTm="508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B99BF-40B2-4123-4107-9EDC87824A16}"/>
              </a:ext>
            </a:extLst>
          </p:cNvPr>
          <p:cNvSpPr>
            <a:spLocks noGrp="1"/>
          </p:cNvSpPr>
          <p:nvPr>
            <p:ph type="title"/>
          </p:nvPr>
        </p:nvSpPr>
        <p:spPr>
          <a:xfrm>
            <a:off x="2529052" y="3367246"/>
            <a:ext cx="4085897" cy="1141874"/>
          </a:xfrm>
          <a:ln>
            <a:solidFill>
              <a:srgbClr val="66FFFF"/>
            </a:solidFill>
          </a:ln>
        </p:spPr>
        <p:txBody>
          <a:bodyPr tIns="182880" anchor="t">
            <a:normAutofit/>
          </a:bodyPr>
          <a:lstStyle/>
          <a:p>
            <a:r>
              <a:rPr lang="en-US" sz="2800" dirty="0">
                <a:latin typeface="Comic Sans MS" panose="030F0702030302020204" pitchFamily="66" charset="0"/>
              </a:rPr>
              <a:t>Power bi query solving</a:t>
            </a:r>
          </a:p>
        </p:txBody>
      </p:sp>
    </p:spTree>
    <p:extLst>
      <p:ext uri="{BB962C8B-B14F-4D97-AF65-F5344CB8AC3E}">
        <p14:creationId xmlns:p14="http://schemas.microsoft.com/office/powerpoint/2010/main" val="3574490291"/>
      </p:ext>
    </p:extLst>
  </p:cSld>
  <p:clrMapOvr>
    <a:masterClrMapping/>
  </p:clrMapOvr>
  <mc:AlternateContent xmlns:mc="http://schemas.openxmlformats.org/markup-compatibility/2006">
    <mc:Choice xmlns:p14="http://schemas.microsoft.com/office/powerpoint/2010/main" Requires="p14">
      <p:transition spd="slow" p14:dur="2000" advTm="1743"/>
    </mc:Choice>
    <mc:Fallback>
      <p:transition spd="slow" advTm="174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188640"/>
            <a:ext cx="6552728" cy="701040"/>
          </a:xfrm>
          <a:ln>
            <a:solidFill>
              <a:srgbClr val="00FF00"/>
            </a:solidFill>
          </a:ln>
        </p:spPr>
        <p:txBody>
          <a:bodyPr>
            <a:noAutofit/>
          </a:bodyPr>
          <a:lstStyle/>
          <a:p>
            <a:r>
              <a:rPr lang="en-IN" sz="2400" u="sng" dirty="0">
                <a:latin typeface="Comic Sans MS" pitchFamily="66" charset="0"/>
              </a:rPr>
              <a:t>Entity Relationship (ER) Diagram</a:t>
            </a:r>
            <a:endParaRPr lang="en-IN" sz="2400" dirty="0">
              <a:latin typeface="Comic Sans MS" pitchFamily="66"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07504" y="1412776"/>
            <a:ext cx="8856984" cy="5373216"/>
          </a:xfrm>
          <a:prstGeom prst="roundRect">
            <a:avLst>
              <a:gd name="adj" fmla="val 777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7261141"/>
      </p:ext>
    </p:extLst>
  </p:cSld>
  <p:clrMapOvr>
    <a:masterClrMapping/>
  </p:clrMapOvr>
  <mc:AlternateContent xmlns:mc="http://schemas.openxmlformats.org/markup-compatibility/2006">
    <mc:Choice xmlns:p14="http://schemas.microsoft.com/office/powerpoint/2010/main" Requires="p14">
      <p:transition spd="slow" p14:dur="2000" advTm="3744"/>
    </mc:Choice>
    <mc:Fallback>
      <p:transition spd="slow" advTm="374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fontScale="90000"/>
          </a:bodyPr>
          <a:lstStyle/>
          <a:p>
            <a:r>
              <a:rPr lang="en-IN" sz="2700" kern="100" dirty="0">
                <a:effectLst/>
                <a:latin typeface="Comic Sans MS" panose="030F0702030302020204" pitchFamily="66" charset="0"/>
                <a:ea typeface="Calibri" panose="020F0502020204030204" pitchFamily="34" charset="0"/>
                <a:cs typeface="Times New Roman" panose="02020603050405020304" pitchFamily="18" charset="0"/>
              </a:rPr>
              <a:t>Q1) How many universities are there in each country?</a:t>
            </a:r>
            <a:br>
              <a:rPr lang="en-US" sz="2000" kern="100" dirty="0">
                <a:effectLst/>
                <a:latin typeface="Comic Sans MS" panose="030F0702030302020204" pitchFamily="66" charset="0"/>
                <a:ea typeface="Calibri" panose="020F0502020204030204" pitchFamily="34" charset="0"/>
                <a:cs typeface="Times New Roman" panose="02020603050405020304" pitchFamily="18" charset="0"/>
              </a:rPr>
            </a:br>
            <a:endParaRPr lang="en-US" sz="2000" dirty="0">
              <a:latin typeface="Comic Sans MS" panose="030F0702030302020204" pitchFamily="66" charset="0"/>
            </a:endParaRPr>
          </a:p>
        </p:txBody>
      </p:sp>
      <p:pic>
        <p:nvPicPr>
          <p:cNvPr id="4" name="Content Placeholder 3">
            <a:extLst>
              <a:ext uri="{FF2B5EF4-FFF2-40B4-BE49-F238E27FC236}">
                <a16:creationId xmlns:a16="http://schemas.microsoft.com/office/drawing/2014/main" id="{531DA1CC-3C5E-6C9E-A76A-EDAEE0250DA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67544" y="2708920"/>
            <a:ext cx="8136904" cy="4032448"/>
          </a:xfrm>
          <a:prstGeom prst="rect">
            <a:avLst/>
          </a:prstGeom>
        </p:spPr>
      </p:pic>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1200329"/>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As per the analysis the country with highest university is United State of America, then on 2</a:t>
            </a:r>
            <a:r>
              <a:rPr lang="en-US" sz="2400" baseline="30000" dirty="0">
                <a:solidFill>
                  <a:srgbClr val="00FF00"/>
                </a:solidFill>
                <a:latin typeface="Comic Sans MS" panose="030F0702030302020204" pitchFamily="66" charset="0"/>
              </a:rPr>
              <a:t>nd</a:t>
            </a:r>
            <a:r>
              <a:rPr lang="en-US" sz="2400" dirty="0">
                <a:solidFill>
                  <a:srgbClr val="00FF00"/>
                </a:solidFill>
                <a:latin typeface="Comic Sans MS" panose="030F0702030302020204" pitchFamily="66" charset="0"/>
              </a:rPr>
              <a:t> place is China followed by united kingdom and others </a:t>
            </a:r>
          </a:p>
        </p:txBody>
      </p:sp>
    </p:spTree>
    <p:extLst>
      <p:ext uri="{BB962C8B-B14F-4D97-AF65-F5344CB8AC3E}">
        <p14:creationId xmlns:p14="http://schemas.microsoft.com/office/powerpoint/2010/main" val="2301149789"/>
      </p:ext>
    </p:extLst>
  </p:cSld>
  <p:clrMapOvr>
    <a:masterClrMapping/>
  </p:clrMapOvr>
  <mc:AlternateContent xmlns:mc="http://schemas.openxmlformats.org/markup-compatibility/2006">
    <mc:Choice xmlns:p14="http://schemas.microsoft.com/office/powerpoint/2010/main" Requires="p14">
      <p:transition spd="slow" p14:dur="2000" advTm="5040"/>
    </mc:Choice>
    <mc:Fallback>
      <p:transition spd="slow" advTm="504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182880" anchor="t">
            <a:normAutofit fontScale="90000"/>
          </a:bodyPr>
          <a:lstStyle/>
          <a:p>
            <a:r>
              <a:rPr lang="en-IN" sz="2200" b="1" kern="100" dirty="0">
                <a:solidFill>
                  <a:srgbClr val="252423"/>
                </a:solidFill>
                <a:effectLst/>
                <a:latin typeface="Comic Sans MS" panose="030F0702030302020204" pitchFamily="66" charset="0"/>
                <a:ea typeface="Calibri" panose="020F0502020204030204" pitchFamily="34" charset="0"/>
                <a:cs typeface="Calibri" panose="020F0502020204030204" pitchFamily="34" charset="0"/>
              </a:rPr>
              <a:t>Q2) What is distribution of International Students across different country?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latin typeface="Comic Sans MS" panose="030F0702030302020204" pitchFamily="66"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215516" y="1512366"/>
            <a:ext cx="8460940" cy="1569660"/>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As per analysis the chart show the count of international students across various country. Highest is the United state of America followed by united kingdom and Australia.</a:t>
            </a:r>
          </a:p>
        </p:txBody>
      </p:sp>
      <p:pic>
        <p:nvPicPr>
          <p:cNvPr id="7" name="Content Placeholder 6">
            <a:extLst>
              <a:ext uri="{FF2B5EF4-FFF2-40B4-BE49-F238E27FC236}">
                <a16:creationId xmlns:a16="http://schemas.microsoft.com/office/drawing/2014/main" id="{5958BD70-61A2-B051-0E7A-FC4DE976A3A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55776" y="3082026"/>
            <a:ext cx="6408239" cy="3587333"/>
          </a:xfrm>
          <a:prstGeom prst="rect">
            <a:avLst/>
          </a:prstGeom>
        </p:spPr>
      </p:pic>
    </p:spTree>
    <p:extLst>
      <p:ext uri="{BB962C8B-B14F-4D97-AF65-F5344CB8AC3E}">
        <p14:creationId xmlns:p14="http://schemas.microsoft.com/office/powerpoint/2010/main" val="1312510103"/>
      </p:ext>
    </p:extLst>
  </p:cSld>
  <p:clrMapOvr>
    <a:masterClrMapping/>
  </p:clrMapOvr>
  <mc:AlternateContent xmlns:mc="http://schemas.openxmlformats.org/markup-compatibility/2006">
    <mc:Choice xmlns:p14="http://schemas.microsoft.com/office/powerpoint/2010/main" Requires="p14">
      <p:transition spd="slow" p14:dur="2000" advTm="3552"/>
    </mc:Choice>
    <mc:Fallback>
      <p:transition spd="slow" advTm="355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gn="just">
              <a:lnSpc>
                <a:spcPct val="107000"/>
              </a:lnSpc>
              <a:spcBef>
                <a:spcPts val="0"/>
              </a:spcBef>
              <a:spcAft>
                <a:spcPts val="800"/>
              </a:spcAft>
            </a:pPr>
            <a:r>
              <a:rPr lang="en-IN" sz="2000" kern="100" dirty="0">
                <a:effectLst/>
                <a:latin typeface="Comic Sans MS" panose="030F0702030302020204" pitchFamily="66" charset="0"/>
                <a:ea typeface="Calibri" panose="020F0502020204030204" pitchFamily="34" charset="0"/>
                <a:cs typeface="Times New Roman" panose="02020603050405020304" pitchFamily="18" charset="0"/>
              </a:rPr>
              <a:t>Q3) </a:t>
            </a:r>
            <a:r>
              <a:rPr lang="en-IN" sz="2000" kern="100" cap="none" dirty="0">
                <a:effectLst/>
                <a:latin typeface="Comic Sans MS" panose="030F0702030302020204" pitchFamily="66" charset="0"/>
                <a:ea typeface="Calibri" panose="020F0502020204030204" pitchFamily="34" charset="0"/>
                <a:cs typeface="Times New Roman" panose="02020603050405020304" pitchFamily="18" charset="0"/>
              </a:rPr>
              <a:t>Which</a:t>
            </a:r>
            <a:r>
              <a:rPr lang="en-IN" sz="2000" kern="100" dirty="0">
                <a:effectLst/>
                <a:latin typeface="Comic Sans MS" panose="030F0702030302020204" pitchFamily="66" charset="0"/>
                <a:ea typeface="Calibri" panose="020F0502020204030204" pitchFamily="34" charset="0"/>
                <a:cs typeface="Times New Roman" panose="02020603050405020304" pitchFamily="18" charset="0"/>
              </a:rPr>
              <a:t> </a:t>
            </a:r>
            <a:r>
              <a:rPr lang="en-IN" sz="2000" kern="100" cap="none" dirty="0">
                <a:effectLst/>
                <a:latin typeface="Comic Sans MS" panose="030F0702030302020204" pitchFamily="66" charset="0"/>
                <a:ea typeface="Calibri" panose="020F0502020204030204" pitchFamily="34" charset="0"/>
                <a:cs typeface="Times New Roman" panose="02020603050405020304" pitchFamily="18" charset="0"/>
              </a:rPr>
              <a:t>Country has the highest number of female students enrolled in universities</a:t>
            </a:r>
            <a:r>
              <a:rPr lang="en-IN" sz="2000" kern="100" dirty="0">
                <a:effectLst/>
                <a:latin typeface="Comic Sans MS" panose="030F0702030302020204" pitchFamily="66"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06CA652F-0ACE-E20B-8EE9-B7E9CAEF25F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131588" y="2924944"/>
            <a:ext cx="6832900" cy="3816424"/>
          </a:xfrm>
          <a:prstGeom prst="rect">
            <a:avLst/>
          </a:prstGeom>
        </p:spPr>
      </p:pic>
      <p:sp>
        <p:nvSpPr>
          <p:cNvPr id="8" name="TextBox 7">
            <a:extLst>
              <a:ext uri="{FF2B5EF4-FFF2-40B4-BE49-F238E27FC236}">
                <a16:creationId xmlns:a16="http://schemas.microsoft.com/office/drawing/2014/main" id="{8AC9D3A4-10B9-B72A-D3F2-11D3CF8BC2B9}"/>
              </a:ext>
            </a:extLst>
          </p:cNvPr>
          <p:cNvSpPr txBox="1"/>
          <p:nvPr/>
        </p:nvSpPr>
        <p:spPr>
          <a:xfrm>
            <a:off x="215516" y="1512366"/>
            <a:ext cx="8460940" cy="1569660"/>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As per analysis the chart show the count of female students in different university. Highest is the United state of America followed by united kingdom and Australia.</a:t>
            </a:r>
          </a:p>
        </p:txBody>
      </p:sp>
    </p:spTree>
    <p:extLst>
      <p:ext uri="{BB962C8B-B14F-4D97-AF65-F5344CB8AC3E}">
        <p14:creationId xmlns:p14="http://schemas.microsoft.com/office/powerpoint/2010/main" val="3617206966"/>
      </p:ext>
    </p:extLst>
  </p:cSld>
  <p:clrMapOvr>
    <a:masterClrMapping/>
  </p:clrMapOvr>
  <mc:AlternateContent xmlns:mc="http://schemas.openxmlformats.org/markup-compatibility/2006">
    <mc:Choice xmlns:p14="http://schemas.microsoft.com/office/powerpoint/2010/main" Requires="p14">
      <p:transition spd="slow" p14:dur="2000" advTm="1111"/>
    </mc:Choice>
    <mc:Fallback>
      <p:transition spd="slow" advTm="111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kern="100" dirty="0">
                <a:effectLst/>
                <a:latin typeface="Comic Sans MS" panose="030F0702030302020204" pitchFamily="66" charset="0"/>
                <a:ea typeface="Calibri" panose="020F0502020204030204" pitchFamily="34" charset="0"/>
                <a:cs typeface="Calibri" panose="020F0502020204030204" pitchFamily="34" charset="0"/>
              </a:rPr>
              <a:t>Q4) How many universities are ranked by ranking system?</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1569660"/>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There are 3 main ranking system and as per the analysis the chart shows the university rank as per ranking system. The highest ranking system is Center for world university.</a:t>
            </a:r>
          </a:p>
        </p:txBody>
      </p:sp>
      <p:pic>
        <p:nvPicPr>
          <p:cNvPr id="7" name="Content Placeholder 6">
            <a:extLst>
              <a:ext uri="{FF2B5EF4-FFF2-40B4-BE49-F238E27FC236}">
                <a16:creationId xmlns:a16="http://schemas.microsoft.com/office/drawing/2014/main" id="{CC35A4FB-257A-A551-B48D-C64E5CE92FB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11760" y="2924944"/>
            <a:ext cx="6580468" cy="3758932"/>
          </a:xfrm>
          <a:prstGeom prst="rect">
            <a:avLst/>
          </a:prstGeom>
        </p:spPr>
      </p:pic>
    </p:spTree>
    <p:extLst>
      <p:ext uri="{BB962C8B-B14F-4D97-AF65-F5344CB8AC3E}">
        <p14:creationId xmlns:p14="http://schemas.microsoft.com/office/powerpoint/2010/main" val="1810761636"/>
      </p:ext>
    </p:extLst>
  </p:cSld>
  <p:clrMapOvr>
    <a:masterClrMapping/>
  </p:clrMapOvr>
  <mc:AlternateContent xmlns:mc="http://schemas.openxmlformats.org/markup-compatibility/2006">
    <mc:Choice xmlns:p14="http://schemas.microsoft.com/office/powerpoint/2010/main" Requires="p14">
      <p:transition spd="slow" p14:dur="2000" advTm="775"/>
    </mc:Choice>
    <mc:Fallback>
      <p:transition spd="slow" advTm="77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gn="just">
              <a:spcBef>
                <a:spcPts val="0"/>
              </a:spcBef>
            </a:pPr>
            <a:r>
              <a:rPr lang="en-IN" sz="2000" kern="100" dirty="0">
                <a:effectLst/>
                <a:latin typeface="Comic Sans MS" panose="030F0702030302020204" pitchFamily="66" charset="0"/>
                <a:ea typeface="Calibri" panose="020F0502020204030204" pitchFamily="34" charset="0"/>
                <a:cs typeface="Calibri" panose="020F0502020204030204" pitchFamily="34" charset="0"/>
              </a:rPr>
              <a:t>Q5) What is the average score for university according to each ranking system</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830997"/>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As per the chart we can analysis the average score of the university according to ranking system.</a:t>
            </a:r>
          </a:p>
        </p:txBody>
      </p:sp>
      <p:pic>
        <p:nvPicPr>
          <p:cNvPr id="2" name="Content Placeholder 1">
            <a:extLst>
              <a:ext uri="{FF2B5EF4-FFF2-40B4-BE49-F238E27FC236}">
                <a16:creationId xmlns:a16="http://schemas.microsoft.com/office/drawing/2014/main" id="{37915276-9FBE-B3FB-F90E-26E12FF86E8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339753" y="2601913"/>
            <a:ext cx="6588732" cy="4075112"/>
          </a:xfrm>
          <a:prstGeom prst="rect">
            <a:avLst/>
          </a:prstGeom>
        </p:spPr>
      </p:pic>
    </p:spTree>
    <p:extLst>
      <p:ext uri="{BB962C8B-B14F-4D97-AF65-F5344CB8AC3E}">
        <p14:creationId xmlns:p14="http://schemas.microsoft.com/office/powerpoint/2010/main" val="3071583395"/>
      </p:ext>
    </p:extLst>
  </p:cSld>
  <p:clrMapOvr>
    <a:masterClrMapping/>
  </p:clrMapOvr>
  <mc:AlternateContent xmlns:mc="http://schemas.openxmlformats.org/markup-compatibility/2006">
    <mc:Choice xmlns:p14="http://schemas.microsoft.com/office/powerpoint/2010/main" Requires="p14">
      <p:transition spd="slow" p14:dur="2000" advTm="4352"/>
    </mc:Choice>
    <mc:Fallback>
      <p:transition spd="slow" advTm="435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kern="100" dirty="0">
                <a:effectLst/>
                <a:latin typeface="Comic Sans MS" panose="030F0702030302020204" pitchFamily="66" charset="0"/>
                <a:ea typeface="Calibri" panose="020F0502020204030204" pitchFamily="34" charset="0"/>
                <a:cs typeface="Calibri" panose="020F0502020204030204" pitchFamily="34" charset="0"/>
              </a:rPr>
              <a:t>Q6) How does the ranking system affect a university student-staff ratio?</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830997"/>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As per analysis the chart shows the average of student_staff ratio as per university and ranking system.</a:t>
            </a:r>
          </a:p>
        </p:txBody>
      </p:sp>
      <p:pic>
        <p:nvPicPr>
          <p:cNvPr id="7" name="Content Placeholder 6">
            <a:extLst>
              <a:ext uri="{FF2B5EF4-FFF2-40B4-BE49-F238E27FC236}">
                <a16:creationId xmlns:a16="http://schemas.microsoft.com/office/drawing/2014/main" id="{06FF1C69-98FC-9AFD-B202-F26B86F2569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788439" y="2601913"/>
            <a:ext cx="6248057" cy="4075112"/>
          </a:xfrm>
          <a:prstGeom prst="rect">
            <a:avLst/>
          </a:prstGeom>
        </p:spPr>
      </p:pic>
    </p:spTree>
    <p:extLst>
      <p:ext uri="{BB962C8B-B14F-4D97-AF65-F5344CB8AC3E}">
        <p14:creationId xmlns:p14="http://schemas.microsoft.com/office/powerpoint/2010/main" val="265955964"/>
      </p:ext>
    </p:extLst>
  </p:cSld>
  <p:clrMapOvr>
    <a:masterClrMapping/>
  </p:clrMapOvr>
  <mc:AlternateContent xmlns:mc="http://schemas.openxmlformats.org/markup-compatibility/2006">
    <mc:Choice xmlns:p14="http://schemas.microsoft.com/office/powerpoint/2010/main" Requires="p14">
      <p:transition spd="slow" p14:dur="2000" advTm="2396"/>
    </mc:Choice>
    <mc:Fallback>
      <p:transition spd="slow" advTm="239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180032" y="182253"/>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kern="100" dirty="0">
                <a:effectLst/>
                <a:latin typeface="Comic Sans MS" panose="030F0702030302020204" pitchFamily="66" charset="0"/>
                <a:ea typeface="Calibri" panose="020F0502020204030204" pitchFamily="34" charset="0"/>
                <a:cs typeface="Calibri" panose="020F0502020204030204" pitchFamily="34" charset="0"/>
              </a:rPr>
              <a:t>Q7) What are the most important criteria considered by ranking systems?</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830997"/>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Here in the chart we can analysis the average score of different criteria considered by ranking system.</a:t>
            </a:r>
          </a:p>
        </p:txBody>
      </p:sp>
      <p:pic>
        <p:nvPicPr>
          <p:cNvPr id="2" name="Content Placeholder 1">
            <a:extLst>
              <a:ext uri="{FF2B5EF4-FFF2-40B4-BE49-F238E27FC236}">
                <a16:creationId xmlns:a16="http://schemas.microsoft.com/office/drawing/2014/main" id="{2D92A3D6-77F7-A3E2-9131-E4A2A582F8B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107814" y="2666255"/>
            <a:ext cx="6928681" cy="4075113"/>
          </a:xfrm>
          <a:prstGeom prst="rect">
            <a:avLst/>
          </a:prstGeom>
        </p:spPr>
      </p:pic>
    </p:spTree>
    <p:extLst>
      <p:ext uri="{BB962C8B-B14F-4D97-AF65-F5344CB8AC3E}">
        <p14:creationId xmlns:p14="http://schemas.microsoft.com/office/powerpoint/2010/main" val="822559029"/>
      </p:ext>
    </p:extLst>
  </p:cSld>
  <p:clrMapOvr>
    <a:masterClrMapping/>
  </p:clrMapOvr>
  <mc:AlternateContent xmlns:mc="http://schemas.openxmlformats.org/markup-compatibility/2006">
    <mc:Choice xmlns:p14="http://schemas.microsoft.com/office/powerpoint/2010/main" Requires="p14">
      <p:transition spd="slow" p14:dur="2000" advTm="2210"/>
    </mc:Choice>
    <mc:Fallback>
      <p:transition spd="slow" advTm="221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79512" y="2020824"/>
            <a:ext cx="8784976" cy="4576528"/>
          </a:xfrm>
        </p:spPr>
        <p:txBody>
          <a:bodyPr>
            <a:normAutofit fontScale="77500" lnSpcReduction="20000"/>
          </a:bodyPr>
          <a:lstStyle/>
          <a:p>
            <a:r>
              <a:rPr lang="en-IN" sz="2800" dirty="0">
                <a:latin typeface="Comic Sans MS" pitchFamily="66" charset="0"/>
              </a:rPr>
              <a:t>The objective of this project is to develop a comprehensive Power BI dashboard utilizing data from various university ranking systems, offering valuable insights into the global higher education landscape. The dashboard will offer actionable recommendations for universities to improve their rankings, attract international students, and optimize resources.</a:t>
            </a:r>
          </a:p>
          <a:p>
            <a:r>
              <a:rPr lang="en-IN" sz="2800" dirty="0">
                <a:latin typeface="Comic Sans MS" pitchFamily="66" charset="0"/>
              </a:rPr>
              <a:t> </a:t>
            </a:r>
          </a:p>
          <a:p>
            <a:r>
              <a:rPr lang="en-IN" sz="2800" dirty="0">
                <a:latin typeface="Comic Sans MS" pitchFamily="66" charset="0"/>
              </a:rPr>
              <a:t>In addition to the Power BI dashboard, the project includes Exploratory Data Analysis (EDA) using SQL queries. These queries are employed to extract and analyse the dataset, uncovering factors influencing university rankings, changes over time, and correlations between different variables. To effectively present the results of EDA, visualizations are prepared and organized in an Excel file. These visualizations, including charts, graphs, and tables, highlight key findings and patterns.</a:t>
            </a:r>
          </a:p>
          <a:p>
            <a:endParaRPr lang="en-IN" dirty="0">
              <a:latin typeface="Comic Sans MS" pitchFamily="66" charset="0"/>
            </a:endParaRPr>
          </a:p>
        </p:txBody>
      </p:sp>
      <p:sp>
        <p:nvSpPr>
          <p:cNvPr id="3" name="Title 2"/>
          <p:cNvSpPr>
            <a:spLocks noGrp="1"/>
          </p:cNvSpPr>
          <p:nvPr>
            <p:ph type="title"/>
          </p:nvPr>
        </p:nvSpPr>
        <p:spPr>
          <a:xfrm>
            <a:off x="2483768" y="764704"/>
            <a:ext cx="4114800" cy="720080"/>
          </a:xfrm>
          <a:ln>
            <a:solidFill>
              <a:srgbClr val="FFC000"/>
            </a:solidFill>
          </a:ln>
        </p:spPr>
        <p:txBody>
          <a:bodyPr tIns="180000" anchor="t">
            <a:normAutofit fontScale="90000"/>
          </a:bodyPr>
          <a:lstStyle/>
          <a:p>
            <a:r>
              <a:rPr lang="en-IN" sz="3100" u="sng" dirty="0">
                <a:latin typeface="Comic Sans MS" pitchFamily="66" charset="0"/>
              </a:rPr>
              <a:t>Project Overview</a:t>
            </a:r>
            <a:br>
              <a:rPr lang="en-IN" sz="2700" dirty="0">
                <a:latin typeface="Comic Sans MS" pitchFamily="66" charset="0"/>
              </a:rPr>
            </a:br>
            <a:r>
              <a:rPr lang="en-IN" dirty="0"/>
              <a:t> </a:t>
            </a:r>
            <a:br>
              <a:rPr lang="en-IN" dirty="0"/>
            </a:br>
            <a:endParaRPr lang="en-IN" dirty="0"/>
          </a:p>
        </p:txBody>
      </p:sp>
    </p:spTree>
    <p:extLst>
      <p:ext uri="{BB962C8B-B14F-4D97-AF65-F5344CB8AC3E}">
        <p14:creationId xmlns:p14="http://schemas.microsoft.com/office/powerpoint/2010/main" val="3489343408"/>
      </p:ext>
    </p:extLst>
  </p:cSld>
  <p:clrMapOvr>
    <a:masterClrMapping/>
  </p:clrMapOvr>
  <mc:AlternateContent xmlns:mc="http://schemas.openxmlformats.org/markup-compatibility/2006">
    <mc:Choice xmlns:p14="http://schemas.microsoft.com/office/powerpoint/2010/main" Requires="p14">
      <p:transition spd="slow" p14:dur="2000" advTm="2568"/>
    </mc:Choice>
    <mc:Fallback>
      <p:transition spd="slow" advTm="256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kern="100" dirty="0">
                <a:effectLst/>
                <a:latin typeface="Comic Sans MS" panose="030F0702030302020204" pitchFamily="66" charset="0"/>
                <a:ea typeface="Calibri" panose="020F0502020204030204" pitchFamily="34" charset="0"/>
                <a:cs typeface="Calibri" panose="020F0502020204030204" pitchFamily="34" charset="0"/>
              </a:rPr>
              <a:t>Q8) Is there a correlation between a university's score and the number of international students?</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1200329"/>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 scatter chart represents the relation between the university’s score and international students.</a:t>
            </a:r>
          </a:p>
          <a:p>
            <a:endParaRPr lang="en-US" sz="2400" dirty="0">
              <a:solidFill>
                <a:srgbClr val="00FF00"/>
              </a:solidFill>
              <a:latin typeface="Comic Sans MS" panose="030F0702030302020204" pitchFamily="66" charset="0"/>
            </a:endParaRPr>
          </a:p>
        </p:txBody>
      </p:sp>
      <p:pic>
        <p:nvPicPr>
          <p:cNvPr id="2" name="Content Placeholder 1">
            <a:extLst>
              <a:ext uri="{FF2B5EF4-FFF2-40B4-BE49-F238E27FC236}">
                <a16:creationId xmlns:a16="http://schemas.microsoft.com/office/drawing/2014/main" id="{661616FC-6BB9-9A24-DAFC-0C42208C4B9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979712" y="2780927"/>
            <a:ext cx="6948772" cy="3888433"/>
          </a:xfrm>
          <a:prstGeom prst="rect">
            <a:avLst/>
          </a:prstGeom>
        </p:spPr>
      </p:pic>
    </p:spTree>
    <p:extLst>
      <p:ext uri="{BB962C8B-B14F-4D97-AF65-F5344CB8AC3E}">
        <p14:creationId xmlns:p14="http://schemas.microsoft.com/office/powerpoint/2010/main" val="2417712030"/>
      </p:ext>
    </p:extLst>
  </p:cSld>
  <p:clrMapOvr>
    <a:masterClrMapping/>
  </p:clrMapOvr>
  <mc:AlternateContent xmlns:mc="http://schemas.openxmlformats.org/markup-compatibility/2006">
    <mc:Choice xmlns:p14="http://schemas.microsoft.com/office/powerpoint/2010/main" Requires="p14">
      <p:transition spd="slow" p14:dur="2000" advTm="1741"/>
    </mc:Choice>
    <mc:Fallback>
      <p:transition spd="slow" advTm="174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kern="100" dirty="0">
                <a:effectLst/>
                <a:latin typeface="Comic Sans MS" panose="030F0702030302020204" pitchFamily="66" charset="0"/>
                <a:ea typeface="Calibri" panose="020F0502020204030204" pitchFamily="34" charset="0"/>
                <a:cs typeface="Calibri" panose="020F0502020204030204" pitchFamily="34" charset="0"/>
              </a:rPr>
              <a:t>Q9) How does percentage of female student’s impact University’s ranking?</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830997"/>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 chart shows who the percentage of female students impact the university ranking.</a:t>
            </a:r>
          </a:p>
        </p:txBody>
      </p:sp>
      <p:pic>
        <p:nvPicPr>
          <p:cNvPr id="2" name="Content Placeholder 1">
            <a:extLst>
              <a:ext uri="{FF2B5EF4-FFF2-40B4-BE49-F238E27FC236}">
                <a16:creationId xmlns:a16="http://schemas.microsoft.com/office/drawing/2014/main" id="{E57DCFE1-39D7-C0CE-1EFC-4846952699F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43608" y="2531805"/>
            <a:ext cx="7884876" cy="4137555"/>
          </a:xfrm>
          <a:prstGeom prst="rect">
            <a:avLst/>
          </a:prstGeom>
        </p:spPr>
      </p:pic>
    </p:spTree>
    <p:extLst>
      <p:ext uri="{BB962C8B-B14F-4D97-AF65-F5344CB8AC3E}">
        <p14:creationId xmlns:p14="http://schemas.microsoft.com/office/powerpoint/2010/main" val="2227174009"/>
      </p:ext>
    </p:extLst>
  </p:cSld>
  <p:clrMapOvr>
    <a:masterClrMapping/>
  </p:clrMapOvr>
  <mc:AlternateContent xmlns:mc="http://schemas.openxmlformats.org/markup-compatibility/2006">
    <mc:Choice xmlns:p14="http://schemas.microsoft.com/office/powerpoint/2010/main" Requires="p14">
      <p:transition spd="slow" p14:dur="2000" advTm="3654"/>
    </mc:Choice>
    <mc:Fallback>
      <p:transition spd="slow" advTm="365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kern="100" dirty="0">
                <a:effectLst/>
                <a:latin typeface="Comic Sans MS" panose="030F0702030302020204" pitchFamily="66" charset="0"/>
                <a:ea typeface="Calibri" panose="020F0502020204030204" pitchFamily="34" charset="0"/>
                <a:cs typeface="Calibri" panose="020F0502020204030204" pitchFamily="34" charset="0"/>
              </a:rPr>
              <a:t>Q10) Which university has the highest number of students?</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1200329"/>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  chart analysis shows the total number of students in each university. As per the chart the highest university is Arizona State university followed by others</a:t>
            </a:r>
          </a:p>
        </p:txBody>
      </p:sp>
      <p:pic>
        <p:nvPicPr>
          <p:cNvPr id="2" name="Content Placeholder 1">
            <a:extLst>
              <a:ext uri="{FF2B5EF4-FFF2-40B4-BE49-F238E27FC236}">
                <a16:creationId xmlns:a16="http://schemas.microsoft.com/office/drawing/2014/main" id="{AA2613E7-BCF4-3140-3460-055A7F2863C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241326" y="2780929"/>
            <a:ext cx="6687157" cy="3888432"/>
          </a:xfrm>
          <a:prstGeom prst="rect">
            <a:avLst/>
          </a:prstGeom>
        </p:spPr>
      </p:pic>
    </p:spTree>
    <p:extLst>
      <p:ext uri="{BB962C8B-B14F-4D97-AF65-F5344CB8AC3E}">
        <p14:creationId xmlns:p14="http://schemas.microsoft.com/office/powerpoint/2010/main" val="50944648"/>
      </p:ext>
    </p:extLst>
  </p:cSld>
  <p:clrMapOvr>
    <a:masterClrMapping/>
  </p:clrMapOvr>
  <mc:AlternateContent xmlns:mc="http://schemas.openxmlformats.org/markup-compatibility/2006">
    <mc:Choice xmlns:p14="http://schemas.microsoft.com/office/powerpoint/2010/main" Requires="p14">
      <p:transition spd="slow" p14:dur="2000" advTm="2589"/>
    </mc:Choice>
    <mc:Fallback>
      <p:transition spd="slow" advTm="258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kern="100" dirty="0">
                <a:effectLst/>
                <a:latin typeface="Comic Sans MS" panose="030F0702030302020204" pitchFamily="66" charset="0"/>
                <a:ea typeface="Calibri" panose="020F0502020204030204" pitchFamily="34" charset="0"/>
                <a:cs typeface="Calibri" panose="020F0502020204030204" pitchFamily="34" charset="0"/>
              </a:rPr>
              <a:t>Q11) How does the percentage of international students vary across different universities?</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830997"/>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 analysis shows the percentage of the international students across different university.</a:t>
            </a:r>
          </a:p>
        </p:txBody>
      </p:sp>
      <p:pic>
        <p:nvPicPr>
          <p:cNvPr id="2" name="Content Placeholder 1">
            <a:extLst>
              <a:ext uri="{FF2B5EF4-FFF2-40B4-BE49-F238E27FC236}">
                <a16:creationId xmlns:a16="http://schemas.microsoft.com/office/drawing/2014/main" id="{306E45B2-CE3C-0021-42BC-F1CE847F351F}"/>
              </a:ext>
            </a:extLst>
          </p:cNvPr>
          <p:cNvPicPr>
            <a:picLocks noGrp="1" noChangeAspect="1"/>
          </p:cNvPicPr>
          <p:nvPr>
            <p:ph sz="quarter" idx="13"/>
          </p:nvPr>
        </p:nvPicPr>
        <p:blipFill>
          <a:blip r:embed="rId2"/>
          <a:stretch>
            <a:fillRect/>
          </a:stretch>
        </p:blipFill>
        <p:spPr>
          <a:xfrm>
            <a:off x="1043609" y="2636912"/>
            <a:ext cx="7884876" cy="4032449"/>
          </a:xfrm>
          <a:prstGeom prst="rect">
            <a:avLst/>
          </a:prstGeom>
        </p:spPr>
      </p:pic>
    </p:spTree>
    <p:extLst>
      <p:ext uri="{BB962C8B-B14F-4D97-AF65-F5344CB8AC3E}">
        <p14:creationId xmlns:p14="http://schemas.microsoft.com/office/powerpoint/2010/main" val="1955920752"/>
      </p:ext>
    </p:extLst>
  </p:cSld>
  <p:clrMapOvr>
    <a:masterClrMapping/>
  </p:clrMapOvr>
  <mc:AlternateContent xmlns:mc="http://schemas.openxmlformats.org/markup-compatibility/2006">
    <mc:Choice xmlns:p14="http://schemas.microsoft.com/office/powerpoint/2010/main" Requires="p14">
      <p:transition spd="slow" p14:dur="2000" advTm="3003"/>
    </mc:Choice>
    <mc:Fallback>
      <p:transition spd="slow" advTm="300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kern="100" dirty="0">
                <a:effectLst/>
                <a:latin typeface="Comic Sans MS" panose="030F0702030302020204" pitchFamily="66" charset="0"/>
                <a:ea typeface="Calibri" panose="020F0502020204030204" pitchFamily="34" charset="0"/>
                <a:cs typeface="Calibri" panose="020F0502020204030204" pitchFamily="34" charset="0"/>
              </a:rPr>
              <a:t>Q12) Is there a correlation between a university's ranking and its student-staff ratio?</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215516" y="1485967"/>
            <a:ext cx="8460940" cy="830997"/>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 scatter plot shows the Average score of university and student_staff ratio </a:t>
            </a:r>
          </a:p>
        </p:txBody>
      </p:sp>
      <p:sp>
        <p:nvSpPr>
          <p:cNvPr id="6" name="Content Placeholder 5">
            <a:extLst>
              <a:ext uri="{FF2B5EF4-FFF2-40B4-BE49-F238E27FC236}">
                <a16:creationId xmlns:a16="http://schemas.microsoft.com/office/drawing/2014/main" id="{AEE34F15-CC49-4D9B-616B-E8DBD47F5E47}"/>
              </a:ext>
            </a:extLst>
          </p:cNvPr>
          <p:cNvSpPr>
            <a:spLocks noGrp="1"/>
          </p:cNvSpPr>
          <p:nvPr>
            <p:ph sz="quarter" idx="13"/>
          </p:nvPr>
        </p:nvSpPr>
        <p:spPr/>
        <p:txBody>
          <a:bodyPr/>
          <a:lstStyle/>
          <a:p>
            <a:r>
              <a:rPr lang="en-US" dirty="0"/>
              <a:t> </a:t>
            </a:r>
          </a:p>
        </p:txBody>
      </p:sp>
      <p:pic>
        <p:nvPicPr>
          <p:cNvPr id="2" name="Picture 1">
            <a:extLst>
              <a:ext uri="{FF2B5EF4-FFF2-40B4-BE49-F238E27FC236}">
                <a16:creationId xmlns:a16="http://schemas.microsoft.com/office/drawing/2014/main" id="{FC1C086F-A1A7-7F58-8AAF-A7E2A6B49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78187"/>
            <a:ext cx="6012668" cy="3991173"/>
          </a:xfrm>
          <a:prstGeom prst="rect">
            <a:avLst/>
          </a:prstGeom>
        </p:spPr>
      </p:pic>
    </p:spTree>
    <p:extLst>
      <p:ext uri="{BB962C8B-B14F-4D97-AF65-F5344CB8AC3E}">
        <p14:creationId xmlns:p14="http://schemas.microsoft.com/office/powerpoint/2010/main" val="973404188"/>
      </p:ext>
    </p:extLst>
  </p:cSld>
  <p:clrMapOvr>
    <a:masterClrMapping/>
  </p:clrMapOvr>
  <mc:AlternateContent xmlns:mc="http://schemas.openxmlformats.org/markup-compatibility/2006">
    <mc:Choice xmlns:p14="http://schemas.microsoft.com/office/powerpoint/2010/main" Requires="p14">
      <p:transition spd="slow" p14:dur="2000" advTm="1549"/>
    </mc:Choice>
    <mc:Fallback>
      <p:transition spd="slow" advTm="154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b="1" kern="100" dirty="0">
                <a:solidFill>
                  <a:srgbClr val="252423"/>
                </a:solidFill>
                <a:effectLst/>
                <a:latin typeface="Comic Sans MS" panose="030F0702030302020204" pitchFamily="66" charset="0"/>
                <a:ea typeface="Calibri" panose="020F0502020204030204" pitchFamily="34" charset="0"/>
                <a:cs typeface="Times New Roman" panose="02020603050405020304" pitchFamily="18" charset="0"/>
              </a:rPr>
              <a:t>Q13) How does the number of students in universities change over time?</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1200329"/>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 line chart shows the analysis of change in number of students in university as per years. Highest number of students is in 2015 and lowest is in 2005 &amp; 2006</a:t>
            </a:r>
          </a:p>
        </p:txBody>
      </p:sp>
      <p:pic>
        <p:nvPicPr>
          <p:cNvPr id="2" name="Content Placeholder 1">
            <a:extLst>
              <a:ext uri="{FF2B5EF4-FFF2-40B4-BE49-F238E27FC236}">
                <a16:creationId xmlns:a16="http://schemas.microsoft.com/office/drawing/2014/main" id="{C01AD9B3-C4C0-0413-2D31-579B8CC62D1E}"/>
              </a:ext>
            </a:extLst>
          </p:cNvPr>
          <p:cNvPicPr>
            <a:picLocks noGrp="1" noChangeAspect="1"/>
          </p:cNvPicPr>
          <p:nvPr>
            <p:ph sz="quarter" idx="13"/>
          </p:nvPr>
        </p:nvPicPr>
        <p:blipFill>
          <a:blip r:embed="rId2"/>
          <a:stretch>
            <a:fillRect/>
          </a:stretch>
        </p:blipFill>
        <p:spPr>
          <a:xfrm>
            <a:off x="1835696" y="2974038"/>
            <a:ext cx="7092788" cy="3695322"/>
          </a:xfrm>
          <a:prstGeom prst="rect">
            <a:avLst/>
          </a:prstGeom>
        </p:spPr>
      </p:pic>
    </p:spTree>
    <p:extLst>
      <p:ext uri="{BB962C8B-B14F-4D97-AF65-F5344CB8AC3E}">
        <p14:creationId xmlns:p14="http://schemas.microsoft.com/office/powerpoint/2010/main" val="3264441170"/>
      </p:ext>
    </p:extLst>
  </p:cSld>
  <p:clrMapOvr>
    <a:masterClrMapping/>
  </p:clrMapOvr>
  <mc:AlternateContent xmlns:mc="http://schemas.openxmlformats.org/markup-compatibility/2006">
    <mc:Choice xmlns:p14="http://schemas.microsoft.com/office/powerpoint/2010/main" Requires="p14">
      <p:transition spd="slow" p14:dur="2000" advTm="3741"/>
    </mc:Choice>
    <mc:Fallback>
      <p:transition spd="slow" advTm="374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fontScale="90000"/>
          </a:bodyPr>
          <a:lstStyle/>
          <a:p>
            <a:pPr marL="0" marR="0">
              <a:lnSpc>
                <a:spcPct val="107000"/>
              </a:lnSpc>
              <a:spcBef>
                <a:spcPts val="0"/>
              </a:spcBef>
              <a:spcAft>
                <a:spcPts val="800"/>
              </a:spcAft>
            </a:pPr>
            <a:r>
              <a:rPr lang="en-IN" sz="2000" b="1" kern="100" dirty="0">
                <a:solidFill>
                  <a:srgbClr val="252423"/>
                </a:solidFill>
                <a:effectLst/>
                <a:latin typeface="Comic Sans MS" panose="030F0702030302020204" pitchFamily="66" charset="0"/>
                <a:ea typeface="Calibri" panose="020F0502020204030204" pitchFamily="34" charset="0"/>
                <a:cs typeface="Times New Roman" panose="02020603050405020304" pitchFamily="18" charset="0"/>
              </a:rPr>
              <a:t>Q14) Is there a correlation between a university's ranking score and the student-staff ratio over the years?</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1200329"/>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 scatter line chart show the relation between a university ranking score and the student_staff ratio as per the years. </a:t>
            </a:r>
          </a:p>
        </p:txBody>
      </p:sp>
      <p:pic>
        <p:nvPicPr>
          <p:cNvPr id="2" name="Content Placeholder 1">
            <a:extLst>
              <a:ext uri="{FF2B5EF4-FFF2-40B4-BE49-F238E27FC236}">
                <a16:creationId xmlns:a16="http://schemas.microsoft.com/office/drawing/2014/main" id="{3A93D64E-35A4-5C40-B4FA-10546E94F79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83768" y="2848297"/>
            <a:ext cx="6444715" cy="3821063"/>
          </a:xfrm>
          <a:prstGeom prst="rect">
            <a:avLst/>
          </a:prstGeom>
        </p:spPr>
      </p:pic>
    </p:spTree>
    <p:extLst>
      <p:ext uri="{BB962C8B-B14F-4D97-AF65-F5344CB8AC3E}">
        <p14:creationId xmlns:p14="http://schemas.microsoft.com/office/powerpoint/2010/main" val="3211960455"/>
      </p:ext>
    </p:extLst>
  </p:cSld>
  <p:clrMapOvr>
    <a:masterClrMapping/>
  </p:clrMapOvr>
  <mc:AlternateContent xmlns:mc="http://schemas.openxmlformats.org/markup-compatibility/2006">
    <mc:Choice xmlns:p14="http://schemas.microsoft.com/office/powerpoint/2010/main" Requires="p14">
      <p:transition spd="slow" p14:dur="2000" advTm="1210"/>
    </mc:Choice>
    <mc:Fallback>
      <p:transition spd="slow" advTm="121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kern="100" dirty="0">
                <a:effectLst/>
                <a:latin typeface="Comic Sans MS" panose="030F0702030302020204" pitchFamily="66" charset="0"/>
                <a:ea typeface="Calibri" panose="020F0502020204030204" pitchFamily="34" charset="0"/>
                <a:cs typeface="Calibri" panose="020F0502020204030204" pitchFamily="34" charset="0"/>
              </a:rPr>
              <a:t>Q15) How does the percentage of international students vary across different years?</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215516" y="1455167"/>
            <a:ext cx="8460940" cy="1200329"/>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 line chart shows the analysis of changes in percentage of internation students according to various years</a:t>
            </a:r>
          </a:p>
        </p:txBody>
      </p:sp>
      <p:pic>
        <p:nvPicPr>
          <p:cNvPr id="2" name="Content Placeholder 1">
            <a:extLst>
              <a:ext uri="{FF2B5EF4-FFF2-40B4-BE49-F238E27FC236}">
                <a16:creationId xmlns:a16="http://schemas.microsoft.com/office/drawing/2014/main" id="{EABC4BF0-DAFC-66D5-B633-16449BBF7CEA}"/>
              </a:ext>
            </a:extLst>
          </p:cNvPr>
          <p:cNvPicPr>
            <a:picLocks noGrp="1" noChangeAspect="1"/>
          </p:cNvPicPr>
          <p:nvPr>
            <p:ph sz="quarter" idx="13"/>
          </p:nvPr>
        </p:nvPicPr>
        <p:blipFill>
          <a:blip r:embed="rId2"/>
          <a:stretch>
            <a:fillRect/>
          </a:stretch>
        </p:blipFill>
        <p:spPr>
          <a:xfrm>
            <a:off x="1354155" y="2962607"/>
            <a:ext cx="7574329" cy="3706753"/>
          </a:xfrm>
          <a:prstGeom prst="rect">
            <a:avLst/>
          </a:prstGeom>
        </p:spPr>
      </p:pic>
    </p:spTree>
    <p:extLst>
      <p:ext uri="{BB962C8B-B14F-4D97-AF65-F5344CB8AC3E}">
        <p14:creationId xmlns:p14="http://schemas.microsoft.com/office/powerpoint/2010/main" val="1866181441"/>
      </p:ext>
    </p:extLst>
  </p:cSld>
  <p:clrMapOvr>
    <a:masterClrMapping/>
  </p:clrMapOvr>
  <mc:AlternateContent xmlns:mc="http://schemas.openxmlformats.org/markup-compatibility/2006">
    <mc:Choice xmlns:p14="http://schemas.microsoft.com/office/powerpoint/2010/main" Requires="p14">
      <p:transition spd="slow" p14:dur="2000" advTm="4600"/>
    </mc:Choice>
    <mc:Fallback>
      <p:transition spd="slow" advTm="46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b="1" kern="100" dirty="0">
                <a:solidFill>
                  <a:srgbClr val="252423"/>
                </a:solidFill>
                <a:effectLst/>
                <a:latin typeface="Comic Sans MS" panose="030F0702030302020204" pitchFamily="66" charset="0"/>
                <a:ea typeface="Calibri" panose="020F0502020204030204" pitchFamily="34" charset="0"/>
                <a:cs typeface="Times New Roman" panose="02020603050405020304" pitchFamily="18" charset="0"/>
              </a:rPr>
              <a:t>Q16) What is the impact of a university's ranking on the number of international students it attracts?</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1200329"/>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 donut chart shows the percentage of impact of university ranking over the number of international students</a:t>
            </a:r>
          </a:p>
        </p:txBody>
      </p:sp>
      <p:pic>
        <p:nvPicPr>
          <p:cNvPr id="2" name="Content Placeholder 1">
            <a:extLst>
              <a:ext uri="{FF2B5EF4-FFF2-40B4-BE49-F238E27FC236}">
                <a16:creationId xmlns:a16="http://schemas.microsoft.com/office/drawing/2014/main" id="{4DC9F153-E158-BBE3-AE4D-C1D91AA52F4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627784" y="2708920"/>
            <a:ext cx="6300700" cy="3960440"/>
          </a:xfrm>
          <a:prstGeom prst="rect">
            <a:avLst/>
          </a:prstGeom>
        </p:spPr>
      </p:pic>
    </p:spTree>
    <p:extLst>
      <p:ext uri="{BB962C8B-B14F-4D97-AF65-F5344CB8AC3E}">
        <p14:creationId xmlns:p14="http://schemas.microsoft.com/office/powerpoint/2010/main" val="4263993821"/>
      </p:ext>
    </p:extLst>
  </p:cSld>
  <p:clrMapOvr>
    <a:masterClrMapping/>
  </p:clrMapOvr>
  <mc:AlternateContent xmlns:mc="http://schemas.openxmlformats.org/markup-compatibility/2006">
    <mc:Choice xmlns:p14="http://schemas.microsoft.com/office/powerpoint/2010/main" Requires="p14">
      <p:transition spd="slow" p14:dur="2000" advTm="3392"/>
    </mc:Choice>
    <mc:Fallback>
      <p:transition spd="slow" advTm="339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fontScale="90000"/>
          </a:bodyPr>
          <a:lstStyle/>
          <a:p>
            <a:pPr marL="0" marR="0">
              <a:lnSpc>
                <a:spcPct val="107000"/>
              </a:lnSpc>
              <a:spcBef>
                <a:spcPts val="0"/>
              </a:spcBef>
              <a:spcAft>
                <a:spcPts val="800"/>
              </a:spcAft>
            </a:pPr>
            <a:r>
              <a:rPr lang="en-IN" sz="2000" b="1" kern="100" dirty="0">
                <a:solidFill>
                  <a:srgbClr val="252423"/>
                </a:solidFill>
                <a:effectLst/>
                <a:latin typeface="Comic Sans MS" panose="030F0702030302020204" pitchFamily="66" charset="0"/>
                <a:ea typeface="Calibri" panose="020F0502020204030204" pitchFamily="34" charset="0"/>
                <a:cs typeface="Times New Roman" panose="02020603050405020304" pitchFamily="18" charset="0"/>
              </a:rPr>
              <a:t>Q17) Is there a relationship between a university ranking score &amp;the percentage of female students enrolled?</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1200329"/>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 scatter plot show the relation between university ranking score and percentage of female students in the university</a:t>
            </a:r>
          </a:p>
        </p:txBody>
      </p:sp>
      <p:pic>
        <p:nvPicPr>
          <p:cNvPr id="2" name="Content Placeholder 1">
            <a:extLst>
              <a:ext uri="{FF2B5EF4-FFF2-40B4-BE49-F238E27FC236}">
                <a16:creationId xmlns:a16="http://schemas.microsoft.com/office/drawing/2014/main" id="{386B55C7-9B05-E961-BBDD-8E8B3929EEED}"/>
              </a:ext>
            </a:extLst>
          </p:cNvPr>
          <p:cNvPicPr>
            <a:picLocks noGrp="1" noChangeAspect="1"/>
          </p:cNvPicPr>
          <p:nvPr>
            <p:ph sz="quarter" idx="13"/>
          </p:nvPr>
        </p:nvPicPr>
        <p:blipFill>
          <a:blip r:embed="rId2"/>
          <a:stretch>
            <a:fillRect/>
          </a:stretch>
        </p:blipFill>
        <p:spPr>
          <a:xfrm>
            <a:off x="2267999" y="2780928"/>
            <a:ext cx="6660485" cy="3888432"/>
          </a:xfrm>
          <a:prstGeom prst="rect">
            <a:avLst/>
          </a:prstGeom>
        </p:spPr>
      </p:pic>
    </p:spTree>
    <p:extLst>
      <p:ext uri="{BB962C8B-B14F-4D97-AF65-F5344CB8AC3E}">
        <p14:creationId xmlns:p14="http://schemas.microsoft.com/office/powerpoint/2010/main" val="2327873330"/>
      </p:ext>
    </p:extLst>
  </p:cSld>
  <p:clrMapOvr>
    <a:masterClrMapping/>
  </p:clrMapOvr>
  <mc:AlternateContent xmlns:mc="http://schemas.openxmlformats.org/markup-compatibility/2006">
    <mc:Choice xmlns:p14="http://schemas.microsoft.com/office/powerpoint/2010/main" Requires="p14">
      <p:transition spd="slow" p14:dur="2000" advTm="2594"/>
    </mc:Choice>
    <mc:Fallback>
      <p:transition spd="slow" advTm="259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496" y="1340768"/>
            <a:ext cx="9036496" cy="5400600"/>
          </a:xfrm>
        </p:spPr>
        <p:txBody>
          <a:bodyPr>
            <a:normAutofit fontScale="25000" lnSpcReduction="20000"/>
          </a:bodyPr>
          <a:lstStyle/>
          <a:p>
            <a:pPr algn="l">
              <a:lnSpc>
                <a:spcPct val="120000"/>
              </a:lnSpc>
            </a:pPr>
            <a:r>
              <a:rPr lang="en-IN" sz="9600" b="1" dirty="0"/>
              <a:t>1) </a:t>
            </a:r>
            <a:r>
              <a:rPr lang="en-IN" sz="9600" b="1" u="sng" dirty="0">
                <a:solidFill>
                  <a:srgbClr val="FFC000"/>
                </a:solidFill>
              </a:rPr>
              <a:t>Data Acquisition from GitHub:</a:t>
            </a:r>
            <a:endParaRPr lang="en-IN" sz="9600" dirty="0">
              <a:solidFill>
                <a:srgbClr val="FFC000"/>
              </a:solidFill>
            </a:endParaRPr>
          </a:p>
          <a:p>
            <a:pPr algn="l">
              <a:lnSpc>
                <a:spcPct val="120000"/>
              </a:lnSpc>
            </a:pPr>
            <a:r>
              <a:rPr lang="en-IN" sz="9600" dirty="0"/>
              <a:t>       This step involves gathering data for university success analysis from a designated university repository (GitHub). It encompasses collecting data related to university rankings from various ranking systems, along with demographic information and performance metrics. </a:t>
            </a:r>
          </a:p>
          <a:p>
            <a:pPr algn="l">
              <a:lnSpc>
                <a:spcPct val="120000"/>
              </a:lnSpc>
            </a:pPr>
            <a:r>
              <a:rPr lang="en-IN" sz="9600" dirty="0"/>
              <a:t> </a:t>
            </a:r>
          </a:p>
          <a:p>
            <a:pPr algn="l">
              <a:lnSpc>
                <a:spcPct val="120000"/>
              </a:lnSpc>
            </a:pPr>
            <a:r>
              <a:rPr lang="en-IN" sz="9600" b="1" dirty="0"/>
              <a:t>2) </a:t>
            </a:r>
            <a:r>
              <a:rPr lang="en-IN" sz="9600" b="1" u="sng" dirty="0">
                <a:solidFill>
                  <a:srgbClr val="FFC000"/>
                </a:solidFill>
              </a:rPr>
              <a:t>Data Transformation:</a:t>
            </a:r>
            <a:endParaRPr lang="en-IN" sz="9600" dirty="0">
              <a:solidFill>
                <a:srgbClr val="FFC000"/>
              </a:solidFill>
            </a:endParaRPr>
          </a:p>
          <a:p>
            <a:pPr algn="l">
              <a:lnSpc>
                <a:spcPct val="120000"/>
              </a:lnSpc>
            </a:pPr>
            <a:r>
              <a:rPr lang="en-IN" sz="9600" dirty="0"/>
              <a:t>       Data transformation is a critical step in project that involves to check whether the data has meaningful analysis. The techniques include data filtering, where have to select relevant rows and columns, and data aggregation, which allows us to group and summarize information. Also need to perform data joining to combine multiple datasets using common keys</a:t>
            </a:r>
            <a:r>
              <a:rPr lang="en-IN" sz="5500" dirty="0">
                <a:latin typeface="Comic Sans MS" pitchFamily="66" charset="0"/>
              </a:rPr>
              <a:t>.</a:t>
            </a:r>
          </a:p>
          <a:p>
            <a:endParaRPr lang="en-IN" sz="1800" dirty="0"/>
          </a:p>
        </p:txBody>
      </p:sp>
      <p:sp>
        <p:nvSpPr>
          <p:cNvPr id="3" name="Title 2"/>
          <p:cNvSpPr>
            <a:spLocks noGrp="1"/>
          </p:cNvSpPr>
          <p:nvPr>
            <p:ph type="title"/>
          </p:nvPr>
        </p:nvSpPr>
        <p:spPr>
          <a:xfrm>
            <a:off x="2339752" y="404664"/>
            <a:ext cx="4114800" cy="701040"/>
          </a:xfrm>
          <a:ln>
            <a:solidFill>
              <a:srgbClr val="FF00FF"/>
            </a:solidFill>
          </a:ln>
        </p:spPr>
        <p:txBody>
          <a:bodyPr>
            <a:normAutofit/>
          </a:bodyPr>
          <a:lstStyle/>
          <a:p>
            <a:r>
              <a:rPr lang="en-IN" sz="2800" u="sng" dirty="0">
                <a:latin typeface="Comic Sans MS" pitchFamily="66" charset="0"/>
              </a:rPr>
              <a:t>The Processes: </a:t>
            </a:r>
            <a:endParaRPr lang="en-IN" sz="2800" dirty="0">
              <a:latin typeface="Comic Sans MS" pitchFamily="66" charset="0"/>
            </a:endParaRPr>
          </a:p>
        </p:txBody>
      </p:sp>
    </p:spTree>
    <p:extLst>
      <p:ext uri="{BB962C8B-B14F-4D97-AF65-F5344CB8AC3E}">
        <p14:creationId xmlns:p14="http://schemas.microsoft.com/office/powerpoint/2010/main" val="4231609918"/>
      </p:ext>
    </p:extLst>
  </p:cSld>
  <p:clrMapOvr>
    <a:masterClrMapping/>
  </p:clrMapOvr>
  <mc:AlternateContent xmlns:mc="http://schemas.openxmlformats.org/markup-compatibility/2006">
    <mc:Choice xmlns:p14="http://schemas.microsoft.com/office/powerpoint/2010/main" Requires="p14">
      <p:transition spd="slow" p14:dur="2000" advTm="3494"/>
    </mc:Choice>
    <mc:Fallback>
      <p:transition spd="slow" advTm="349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30FE5-34C9-7CDD-E56E-2822A98684F0}"/>
              </a:ext>
            </a:extLst>
          </p:cNvPr>
          <p:cNvSpPr>
            <a:spLocks noGrp="1"/>
          </p:cNvSpPr>
          <p:nvPr>
            <p:ph type="title"/>
          </p:nvPr>
        </p:nvSpPr>
        <p:spPr>
          <a:xfrm>
            <a:off x="215516" y="188640"/>
            <a:ext cx="8712968" cy="936104"/>
          </a:xfrm>
          <a:ln>
            <a:solidFill>
              <a:srgbClr val="FF6600"/>
            </a:solidFill>
          </a:ln>
        </p:spPr>
        <p:txBody>
          <a:bodyPr tIns="91440" anchor="t">
            <a:normAutofit/>
          </a:bodyPr>
          <a:lstStyle/>
          <a:p>
            <a:pPr marL="0" marR="0">
              <a:lnSpc>
                <a:spcPct val="107000"/>
              </a:lnSpc>
              <a:spcBef>
                <a:spcPts val="0"/>
              </a:spcBef>
              <a:spcAft>
                <a:spcPts val="800"/>
              </a:spcAft>
            </a:pPr>
            <a:r>
              <a:rPr lang="en-IN" sz="2000" b="1" kern="100" dirty="0">
                <a:solidFill>
                  <a:srgbClr val="252423"/>
                </a:solidFill>
                <a:effectLst/>
                <a:latin typeface="Comic Sans MS" panose="030F0702030302020204" pitchFamily="66" charset="0"/>
                <a:ea typeface="Calibri" panose="020F0502020204030204" pitchFamily="34" charset="0"/>
                <a:cs typeface="Times New Roman" panose="02020603050405020304" pitchFamily="18" charset="0"/>
              </a:rPr>
              <a:t>Q18) How does the percentage of international students affect a university's student-staff ratio?</a:t>
            </a:r>
            <a:endParaRPr lang="en-US" sz="20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97FE7-630F-4670-4E59-91B4F91D765E}"/>
              </a:ext>
            </a:extLst>
          </p:cNvPr>
          <p:cNvSpPr txBox="1"/>
          <p:nvPr/>
        </p:nvSpPr>
        <p:spPr>
          <a:xfrm>
            <a:off x="196440" y="1412776"/>
            <a:ext cx="8460940" cy="830997"/>
          </a:xfrm>
          <a:prstGeom prst="rect">
            <a:avLst/>
          </a:prstGeom>
          <a:noFill/>
        </p:spPr>
        <p:txBody>
          <a:bodyPr wrap="square" rtlCol="0">
            <a:spAutoFit/>
          </a:bodyPr>
          <a:lstStyle/>
          <a:p>
            <a:r>
              <a:rPr lang="en-US" sz="2400" dirty="0">
                <a:solidFill>
                  <a:srgbClr val="00FF00"/>
                </a:solidFill>
                <a:latin typeface="Comic Sans MS" panose="030F0702030302020204" pitchFamily="66" charset="0"/>
              </a:rPr>
              <a:t>The line chart shows the analysis of how a international students percentage affect the student_staff ratio </a:t>
            </a:r>
          </a:p>
        </p:txBody>
      </p:sp>
      <p:pic>
        <p:nvPicPr>
          <p:cNvPr id="2" name="Content Placeholder 1">
            <a:extLst>
              <a:ext uri="{FF2B5EF4-FFF2-40B4-BE49-F238E27FC236}">
                <a16:creationId xmlns:a16="http://schemas.microsoft.com/office/drawing/2014/main" id="{F02CD4A5-7BAD-106F-DAD1-0A11AC1D2FE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403648" y="2661591"/>
            <a:ext cx="7524836" cy="4007769"/>
          </a:xfrm>
          <a:prstGeom prst="rect">
            <a:avLst/>
          </a:prstGeom>
        </p:spPr>
      </p:pic>
    </p:spTree>
    <p:extLst>
      <p:ext uri="{BB962C8B-B14F-4D97-AF65-F5344CB8AC3E}">
        <p14:creationId xmlns:p14="http://schemas.microsoft.com/office/powerpoint/2010/main" val="704748816"/>
      </p:ext>
    </p:extLst>
  </p:cSld>
  <p:clrMapOvr>
    <a:masterClrMapping/>
  </p:clrMapOvr>
  <mc:AlternateContent xmlns:mc="http://schemas.openxmlformats.org/markup-compatibility/2006">
    <mc:Choice xmlns:p14="http://schemas.microsoft.com/office/powerpoint/2010/main" Requires="p14">
      <p:transition spd="slow" p14:dur="2000" advTm="4320"/>
    </mc:Choice>
    <mc:Fallback>
      <p:transition spd="slow" advTm="432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008A-36D6-5B66-E783-2EF2748007A0}"/>
              </a:ext>
            </a:extLst>
          </p:cNvPr>
          <p:cNvSpPr>
            <a:spLocks noGrp="1"/>
          </p:cNvSpPr>
          <p:nvPr>
            <p:ph type="title"/>
          </p:nvPr>
        </p:nvSpPr>
        <p:spPr>
          <a:xfrm>
            <a:off x="2529051" y="3356992"/>
            <a:ext cx="4085897" cy="1141874"/>
          </a:xfrm>
          <a:ln>
            <a:solidFill>
              <a:srgbClr val="3366FF"/>
            </a:solidFill>
          </a:ln>
        </p:spPr>
        <p:txBody>
          <a:bodyPr tIns="182880" anchor="t">
            <a:normAutofit/>
          </a:bodyPr>
          <a:lstStyle/>
          <a:p>
            <a:r>
              <a:rPr lang="en-US" sz="2800" dirty="0">
                <a:latin typeface="Comic Sans MS" panose="030F0702030302020204" pitchFamily="66" charset="0"/>
              </a:rPr>
              <a:t>EDA Question solving </a:t>
            </a:r>
          </a:p>
        </p:txBody>
      </p:sp>
    </p:spTree>
    <p:extLst>
      <p:ext uri="{BB962C8B-B14F-4D97-AF65-F5344CB8AC3E}">
        <p14:creationId xmlns:p14="http://schemas.microsoft.com/office/powerpoint/2010/main" val="4272170372"/>
      </p:ext>
    </p:extLst>
  </p:cSld>
  <p:clrMapOvr>
    <a:masterClrMapping/>
  </p:clrMapOvr>
  <mc:AlternateContent xmlns:mc="http://schemas.openxmlformats.org/markup-compatibility/2006">
    <mc:Choice xmlns:p14="http://schemas.microsoft.com/office/powerpoint/2010/main" Requires="p14">
      <p:transition spd="slow" p14:dur="2000" advTm="1190"/>
    </mc:Choice>
    <mc:Fallback>
      <p:transition spd="slow" advTm="119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Q2. How number of universities changed over the years in each country?</a:t>
            </a:r>
          </a:p>
        </p:txBody>
      </p:sp>
      <p:pic>
        <p:nvPicPr>
          <p:cNvPr id="4" name="Content Placeholder 3">
            <a:extLst>
              <a:ext uri="{FF2B5EF4-FFF2-40B4-BE49-F238E27FC236}">
                <a16:creationId xmlns:a16="http://schemas.microsoft.com/office/drawing/2014/main" id="{EEB955F4-C43A-41BC-A969-C67CEA941BA9}"/>
              </a:ext>
            </a:extLst>
          </p:cNvPr>
          <p:cNvPicPr>
            <a:picLocks noGrp="1" noChangeAspect="1"/>
          </p:cNvPicPr>
          <p:nvPr>
            <p:ph sz="quarter" idx="13"/>
          </p:nvPr>
        </p:nvPicPr>
        <p:blipFill rotWithShape="1">
          <a:blip r:embed="rId2"/>
          <a:srcRect l="4788" t="15907" r="-788" b="-747"/>
          <a:stretch/>
        </p:blipFill>
        <p:spPr>
          <a:xfrm>
            <a:off x="288961" y="2204864"/>
            <a:ext cx="7776864" cy="18002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9416B62-45BB-60FE-D5E9-687BF1C6C71B}"/>
              </a:ext>
            </a:extLst>
          </p:cNvPr>
          <p:cNvSpPr txBox="1"/>
          <p:nvPr/>
        </p:nvSpPr>
        <p:spPr>
          <a:xfrm>
            <a:off x="323528" y="1556792"/>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10" name="TextBox 9">
            <a:extLst>
              <a:ext uri="{FF2B5EF4-FFF2-40B4-BE49-F238E27FC236}">
                <a16:creationId xmlns:a16="http://schemas.microsoft.com/office/drawing/2014/main" id="{D939B055-3076-E681-422C-098F004D2D47}"/>
              </a:ext>
            </a:extLst>
          </p:cNvPr>
          <p:cNvSpPr txBox="1"/>
          <p:nvPr/>
        </p:nvSpPr>
        <p:spPr>
          <a:xfrm>
            <a:off x="467544" y="4227065"/>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sp>
        <p:nvSpPr>
          <p:cNvPr id="14" name="Rectangle 13">
            <a:extLst>
              <a:ext uri="{FF2B5EF4-FFF2-40B4-BE49-F238E27FC236}">
                <a16:creationId xmlns:a16="http://schemas.microsoft.com/office/drawing/2014/main" id="{5662BFE9-6B8B-CFC8-9D3C-BD1F7A5164C1}"/>
              </a:ext>
            </a:extLst>
          </p:cNvPr>
          <p:cNvSpPr/>
          <p:nvPr/>
        </p:nvSpPr>
        <p:spPr>
          <a:xfrm>
            <a:off x="467544" y="4725144"/>
            <a:ext cx="5688632" cy="20608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Object 14">
            <a:extLst>
              <a:ext uri="{FF2B5EF4-FFF2-40B4-BE49-F238E27FC236}">
                <a16:creationId xmlns:a16="http://schemas.microsoft.com/office/drawing/2014/main" id="{1FBE488D-06E7-07AC-6F53-65A47A70ADF0}"/>
              </a:ext>
            </a:extLst>
          </p:cNvPr>
          <p:cNvGraphicFramePr>
            <a:graphicFrameLocks noChangeAspect="1"/>
          </p:cNvGraphicFramePr>
          <p:nvPr>
            <p:extLst>
              <p:ext uri="{D42A27DB-BD31-4B8C-83A1-F6EECF244321}">
                <p14:modId xmlns:p14="http://schemas.microsoft.com/office/powerpoint/2010/main" val="3885416115"/>
              </p:ext>
            </p:extLst>
          </p:nvPr>
        </p:nvGraphicFramePr>
        <p:xfrm>
          <a:off x="611560" y="4869160"/>
          <a:ext cx="5400600" cy="1758628"/>
        </p:xfrm>
        <a:graphic>
          <a:graphicData uri="http://schemas.openxmlformats.org/presentationml/2006/ole">
            <mc:AlternateContent xmlns:mc="http://schemas.openxmlformats.org/markup-compatibility/2006">
              <mc:Choice xmlns:v="urn:schemas-microsoft-com:vml" Requires="v">
                <p:oleObj name="Worksheet" r:id="rId3" imgW="3533813" imgH="1019226" progId="Excel.Sheet.12">
                  <p:embed/>
                </p:oleObj>
              </mc:Choice>
              <mc:Fallback>
                <p:oleObj name="Worksheet" r:id="rId3" imgW="3533813" imgH="1019226" progId="Excel.Sheet.12">
                  <p:embed/>
                  <p:pic>
                    <p:nvPicPr>
                      <p:cNvPr id="0" name=""/>
                      <p:cNvPicPr/>
                      <p:nvPr/>
                    </p:nvPicPr>
                    <p:blipFill>
                      <a:blip r:embed="rId4"/>
                      <a:stretch>
                        <a:fillRect/>
                      </a:stretch>
                    </p:blipFill>
                    <p:spPr>
                      <a:xfrm>
                        <a:off x="611560" y="4869160"/>
                        <a:ext cx="5400600" cy="1758628"/>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1927747401"/>
      </p:ext>
    </p:extLst>
  </p:cSld>
  <p:clrMapOvr>
    <a:masterClrMapping/>
  </p:clrMapOvr>
  <mc:AlternateContent xmlns:mc="http://schemas.openxmlformats.org/markup-compatibility/2006">
    <mc:Choice xmlns:p14="http://schemas.microsoft.com/office/powerpoint/2010/main" Requires="p14">
      <p:transition spd="slow" p14:dur="2000" advTm="3266"/>
    </mc:Choice>
    <mc:Fallback>
      <p:transition spd="slow" advTm="326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Q2. How number of universities changed over the years in each country?</a:t>
            </a:r>
          </a:p>
        </p:txBody>
      </p:sp>
      <p:pic>
        <p:nvPicPr>
          <p:cNvPr id="6" name="Graphic 5">
            <a:extLst>
              <a:ext uri="{FF2B5EF4-FFF2-40B4-BE49-F238E27FC236}">
                <a16:creationId xmlns:a16="http://schemas.microsoft.com/office/drawing/2014/main" id="{DE801B34-4656-8BE7-D8A7-7327B1B66E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44" y="2780928"/>
            <a:ext cx="1440160" cy="3240360"/>
          </a:xfrm>
          <a:prstGeom prst="rect">
            <a:avLst/>
          </a:prstGeom>
        </p:spPr>
      </p:pic>
      <p:graphicFrame>
        <p:nvGraphicFramePr>
          <p:cNvPr id="8" name="Chart 7">
            <a:extLst>
              <a:ext uri="{FF2B5EF4-FFF2-40B4-BE49-F238E27FC236}">
                <a16:creationId xmlns:a16="http://schemas.microsoft.com/office/drawing/2014/main" id="{469FBDBD-8779-414B-A58D-2F05385D1BA9}"/>
              </a:ext>
            </a:extLst>
          </p:cNvPr>
          <p:cNvGraphicFramePr>
            <a:graphicFrameLocks/>
          </p:cNvGraphicFramePr>
          <p:nvPr>
            <p:extLst>
              <p:ext uri="{D42A27DB-BD31-4B8C-83A1-F6EECF244321}">
                <p14:modId xmlns:p14="http://schemas.microsoft.com/office/powerpoint/2010/main" val="1606867396"/>
              </p:ext>
            </p:extLst>
          </p:nvPr>
        </p:nvGraphicFramePr>
        <p:xfrm>
          <a:off x="1907704" y="2780928"/>
          <a:ext cx="7030552" cy="399914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603632A9-60DD-5DF8-4B3A-829D76E8A37A}"/>
              </a:ext>
            </a:extLst>
          </p:cNvPr>
          <p:cNvSpPr txBox="1"/>
          <p:nvPr/>
        </p:nvSpPr>
        <p:spPr>
          <a:xfrm>
            <a:off x="323528" y="1628800"/>
            <a:ext cx="4608512" cy="584775"/>
          </a:xfrm>
          <a:prstGeom prst="rect">
            <a:avLst/>
          </a:prstGeom>
          <a:noFill/>
        </p:spPr>
        <p:txBody>
          <a:bodyPr wrap="square" rtlCol="0">
            <a:spAutoFit/>
          </a:bodyPr>
          <a:lstStyle/>
          <a:p>
            <a:r>
              <a:rPr lang="en-US" sz="3200" b="1" dirty="0">
                <a:solidFill>
                  <a:srgbClr val="66FFFF"/>
                </a:solidFill>
                <a:latin typeface="Comic Sans MS" panose="030F0702030302020204" pitchFamily="66" charset="0"/>
              </a:rPr>
              <a:t>Graphic presentation</a:t>
            </a:r>
          </a:p>
        </p:txBody>
      </p:sp>
    </p:spTree>
    <p:extLst>
      <p:ext uri="{BB962C8B-B14F-4D97-AF65-F5344CB8AC3E}">
        <p14:creationId xmlns:p14="http://schemas.microsoft.com/office/powerpoint/2010/main" val="2658633641"/>
      </p:ext>
    </p:extLst>
  </p:cSld>
  <p:clrMapOvr>
    <a:masterClrMapping/>
  </p:clrMapOvr>
  <mc:AlternateContent xmlns:mc="http://schemas.openxmlformats.org/markup-compatibility/2006">
    <mc:Choice xmlns:p14="http://schemas.microsoft.com/office/powerpoint/2010/main" Requires="p14">
      <p:transition spd="slow" p14:dur="2000" advTm="2171"/>
    </mc:Choice>
    <mc:Fallback>
      <p:transition spd="slow" advTm="217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Q4.Are there any common criteria used by different ranking systems.</a:t>
            </a:r>
          </a:p>
        </p:txBody>
      </p:sp>
      <p:pic>
        <p:nvPicPr>
          <p:cNvPr id="9" name="Picture 8">
            <a:extLst>
              <a:ext uri="{FF2B5EF4-FFF2-40B4-BE49-F238E27FC236}">
                <a16:creationId xmlns:a16="http://schemas.microsoft.com/office/drawing/2014/main" id="{E9639F6A-D93A-473F-97CB-F8F2805D3C09}"/>
              </a:ext>
            </a:extLst>
          </p:cNvPr>
          <p:cNvPicPr>
            <a:picLocks noChangeAspect="1"/>
          </p:cNvPicPr>
          <p:nvPr/>
        </p:nvPicPr>
        <p:blipFill rotWithShape="1">
          <a:blip r:embed="rId2"/>
          <a:srcRect t="19157" b="-7302"/>
          <a:stretch/>
        </p:blipFill>
        <p:spPr>
          <a:xfrm>
            <a:off x="107504" y="1988840"/>
            <a:ext cx="7947037" cy="1800200"/>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C61B0F99-AD50-F8BD-20A3-1550EB7A1642}"/>
              </a:ext>
            </a:extLst>
          </p:cNvPr>
          <p:cNvSpPr txBox="1"/>
          <p:nvPr/>
        </p:nvSpPr>
        <p:spPr>
          <a:xfrm>
            <a:off x="107504" y="1412776"/>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11" name="TextBox 10">
            <a:extLst>
              <a:ext uri="{FF2B5EF4-FFF2-40B4-BE49-F238E27FC236}">
                <a16:creationId xmlns:a16="http://schemas.microsoft.com/office/drawing/2014/main" id="{C8B1C74C-2320-CD05-91BF-C58554780E70}"/>
              </a:ext>
            </a:extLst>
          </p:cNvPr>
          <p:cNvSpPr txBox="1"/>
          <p:nvPr/>
        </p:nvSpPr>
        <p:spPr>
          <a:xfrm>
            <a:off x="107504" y="3789040"/>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sp>
        <p:nvSpPr>
          <p:cNvPr id="12" name="Rectangle: Rounded Corners 11">
            <a:extLst>
              <a:ext uri="{FF2B5EF4-FFF2-40B4-BE49-F238E27FC236}">
                <a16:creationId xmlns:a16="http://schemas.microsoft.com/office/drawing/2014/main" id="{117A9D1F-7CFF-92A6-73B0-20EAF70B27DD}"/>
              </a:ext>
            </a:extLst>
          </p:cNvPr>
          <p:cNvSpPr/>
          <p:nvPr/>
        </p:nvSpPr>
        <p:spPr>
          <a:xfrm>
            <a:off x="179512" y="4394721"/>
            <a:ext cx="5472608" cy="24632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Object 12">
            <a:extLst>
              <a:ext uri="{FF2B5EF4-FFF2-40B4-BE49-F238E27FC236}">
                <a16:creationId xmlns:a16="http://schemas.microsoft.com/office/drawing/2014/main" id="{7ACF62C0-41D2-132D-5A57-446CFF95BFCA}"/>
              </a:ext>
            </a:extLst>
          </p:cNvPr>
          <p:cNvGraphicFramePr>
            <a:graphicFrameLocks noChangeAspect="1"/>
          </p:cNvGraphicFramePr>
          <p:nvPr>
            <p:extLst>
              <p:ext uri="{D42A27DB-BD31-4B8C-83A1-F6EECF244321}">
                <p14:modId xmlns:p14="http://schemas.microsoft.com/office/powerpoint/2010/main" val="3613120780"/>
              </p:ext>
            </p:extLst>
          </p:nvPr>
        </p:nvGraphicFramePr>
        <p:xfrm>
          <a:off x="395537" y="4535747"/>
          <a:ext cx="5112568" cy="2181225"/>
        </p:xfrm>
        <a:graphic>
          <a:graphicData uri="http://schemas.openxmlformats.org/presentationml/2006/ole">
            <mc:AlternateContent xmlns:mc="http://schemas.openxmlformats.org/markup-compatibility/2006">
              <mc:Choice xmlns:v="urn:schemas-microsoft-com:vml" Requires="v">
                <p:oleObj name="Worksheet" r:id="rId3" imgW="4924569" imgH="2181362" progId="Excel.Sheet.12">
                  <p:embed/>
                </p:oleObj>
              </mc:Choice>
              <mc:Fallback>
                <p:oleObj name="Worksheet" r:id="rId3" imgW="4924569" imgH="2181362" progId="Excel.Sheet.12">
                  <p:embed/>
                  <p:pic>
                    <p:nvPicPr>
                      <p:cNvPr id="0" name=""/>
                      <p:cNvPicPr/>
                      <p:nvPr/>
                    </p:nvPicPr>
                    <p:blipFill>
                      <a:blip r:embed="rId4"/>
                      <a:stretch>
                        <a:fillRect/>
                      </a:stretch>
                    </p:blipFill>
                    <p:spPr>
                      <a:xfrm>
                        <a:off x="395537" y="4535747"/>
                        <a:ext cx="5112568" cy="2181225"/>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2468110380"/>
      </p:ext>
    </p:extLst>
  </p:cSld>
  <p:clrMapOvr>
    <a:masterClrMapping/>
  </p:clrMapOvr>
  <mc:AlternateContent xmlns:mc="http://schemas.openxmlformats.org/markup-compatibility/2006">
    <mc:Choice xmlns:p14="http://schemas.microsoft.com/office/powerpoint/2010/main" Requires="p14">
      <p:transition spd="slow" p14:dur="2000" advTm="3929"/>
    </mc:Choice>
    <mc:Fallback>
      <p:transition spd="slow" advTm="392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Q5. What is the trend in university rankings over the years according to each system?</a:t>
            </a:r>
          </a:p>
        </p:txBody>
      </p:sp>
      <p:sp>
        <p:nvSpPr>
          <p:cNvPr id="2" name="TextBox 1">
            <a:extLst>
              <a:ext uri="{FF2B5EF4-FFF2-40B4-BE49-F238E27FC236}">
                <a16:creationId xmlns:a16="http://schemas.microsoft.com/office/drawing/2014/main" id="{A83226F4-94D0-BD0F-5A73-2A693A3BCB19}"/>
              </a:ext>
            </a:extLst>
          </p:cNvPr>
          <p:cNvSpPr txBox="1"/>
          <p:nvPr/>
        </p:nvSpPr>
        <p:spPr>
          <a:xfrm>
            <a:off x="107504" y="1412776"/>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4" name="TextBox 3">
            <a:extLst>
              <a:ext uri="{FF2B5EF4-FFF2-40B4-BE49-F238E27FC236}">
                <a16:creationId xmlns:a16="http://schemas.microsoft.com/office/drawing/2014/main" id="{DF5237F7-AB07-3B3B-B5F3-9E644917C066}"/>
              </a:ext>
            </a:extLst>
          </p:cNvPr>
          <p:cNvSpPr txBox="1"/>
          <p:nvPr/>
        </p:nvSpPr>
        <p:spPr>
          <a:xfrm>
            <a:off x="107504" y="3861048"/>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pic>
        <p:nvPicPr>
          <p:cNvPr id="6" name="Picture 5">
            <a:extLst>
              <a:ext uri="{FF2B5EF4-FFF2-40B4-BE49-F238E27FC236}">
                <a16:creationId xmlns:a16="http://schemas.microsoft.com/office/drawing/2014/main" id="{CE5AA629-C58C-736F-D259-568DA5541A6E}"/>
              </a:ext>
            </a:extLst>
          </p:cNvPr>
          <p:cNvPicPr>
            <a:picLocks noChangeAspect="1"/>
          </p:cNvPicPr>
          <p:nvPr/>
        </p:nvPicPr>
        <p:blipFill rotWithShape="1">
          <a:blip r:embed="rId2"/>
          <a:srcRect t="15328" b="7045"/>
          <a:stretch/>
        </p:blipFill>
        <p:spPr>
          <a:xfrm>
            <a:off x="179512" y="1988840"/>
            <a:ext cx="7560840" cy="187220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6CEBEF6D-3CCD-9024-8D0C-BA4803D6F145}"/>
              </a:ext>
            </a:extLst>
          </p:cNvPr>
          <p:cNvSpPr/>
          <p:nvPr/>
        </p:nvSpPr>
        <p:spPr>
          <a:xfrm>
            <a:off x="323528" y="4437112"/>
            <a:ext cx="5544616" cy="22322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a:extLst>
              <a:ext uri="{FF2B5EF4-FFF2-40B4-BE49-F238E27FC236}">
                <a16:creationId xmlns:a16="http://schemas.microsoft.com/office/drawing/2014/main" id="{FD6C2A4A-94B2-EAFF-B52F-1119AFD39D67}"/>
              </a:ext>
            </a:extLst>
          </p:cNvPr>
          <p:cNvGraphicFramePr>
            <a:graphicFrameLocks noChangeAspect="1"/>
          </p:cNvGraphicFramePr>
          <p:nvPr>
            <p:extLst>
              <p:ext uri="{D42A27DB-BD31-4B8C-83A1-F6EECF244321}">
                <p14:modId xmlns:p14="http://schemas.microsoft.com/office/powerpoint/2010/main" val="463431413"/>
              </p:ext>
            </p:extLst>
          </p:nvPr>
        </p:nvGraphicFramePr>
        <p:xfrm>
          <a:off x="395536" y="4581128"/>
          <a:ext cx="5328592" cy="2016223"/>
        </p:xfrm>
        <a:graphic>
          <a:graphicData uri="http://schemas.openxmlformats.org/presentationml/2006/ole">
            <mc:AlternateContent xmlns:mc="http://schemas.openxmlformats.org/markup-compatibility/2006">
              <mc:Choice xmlns:v="urn:schemas-microsoft-com:vml" Requires="v">
                <p:oleObj name="Worksheet" r:id="rId3" imgW="4381429" imgH="1495468" progId="Excel.Sheet.12">
                  <p:embed/>
                </p:oleObj>
              </mc:Choice>
              <mc:Fallback>
                <p:oleObj name="Worksheet" r:id="rId3" imgW="4381429" imgH="1495468" progId="Excel.Sheet.12">
                  <p:embed/>
                  <p:pic>
                    <p:nvPicPr>
                      <p:cNvPr id="0" name=""/>
                      <p:cNvPicPr/>
                      <p:nvPr/>
                    </p:nvPicPr>
                    <p:blipFill>
                      <a:blip r:embed="rId4"/>
                      <a:stretch>
                        <a:fillRect/>
                      </a:stretch>
                    </p:blipFill>
                    <p:spPr>
                      <a:xfrm>
                        <a:off x="395536" y="4581128"/>
                        <a:ext cx="5328592" cy="2016223"/>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3755969706"/>
      </p:ext>
    </p:extLst>
  </p:cSld>
  <p:clrMapOvr>
    <a:masterClrMapping/>
  </p:clrMapOvr>
  <mc:AlternateContent xmlns:mc="http://schemas.openxmlformats.org/markup-compatibility/2006">
    <mc:Choice xmlns:p14="http://schemas.microsoft.com/office/powerpoint/2010/main" Requires="p14">
      <p:transition spd="slow" p14:dur="2000" advTm="4339"/>
    </mc:Choice>
    <mc:Fallback>
      <p:transition spd="slow" advTm="433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Q5. What is the trend in university rankings over the years according to each system?</a:t>
            </a:r>
          </a:p>
        </p:txBody>
      </p:sp>
      <p:graphicFrame>
        <p:nvGraphicFramePr>
          <p:cNvPr id="5" name="Chart 4">
            <a:extLst>
              <a:ext uri="{FF2B5EF4-FFF2-40B4-BE49-F238E27FC236}">
                <a16:creationId xmlns:a16="http://schemas.microsoft.com/office/drawing/2014/main" id="{E263E88A-71CC-400F-A98A-7561394E3E55}"/>
              </a:ext>
            </a:extLst>
          </p:cNvPr>
          <p:cNvGraphicFramePr>
            <a:graphicFrameLocks/>
          </p:cNvGraphicFramePr>
          <p:nvPr>
            <p:extLst>
              <p:ext uri="{D42A27DB-BD31-4B8C-83A1-F6EECF244321}">
                <p14:modId xmlns:p14="http://schemas.microsoft.com/office/powerpoint/2010/main" val="1827442071"/>
              </p:ext>
            </p:extLst>
          </p:nvPr>
        </p:nvGraphicFramePr>
        <p:xfrm>
          <a:off x="1043608" y="2339900"/>
          <a:ext cx="7056784" cy="432946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C127EEA3-219A-7B39-3E3B-BEB7380BBE87}"/>
              </a:ext>
            </a:extLst>
          </p:cNvPr>
          <p:cNvSpPr txBox="1"/>
          <p:nvPr/>
        </p:nvSpPr>
        <p:spPr>
          <a:xfrm>
            <a:off x="323528" y="1484784"/>
            <a:ext cx="4608512" cy="584775"/>
          </a:xfrm>
          <a:prstGeom prst="rect">
            <a:avLst/>
          </a:prstGeom>
          <a:noFill/>
        </p:spPr>
        <p:txBody>
          <a:bodyPr wrap="square" rtlCol="0">
            <a:spAutoFit/>
          </a:bodyPr>
          <a:lstStyle/>
          <a:p>
            <a:r>
              <a:rPr lang="en-US" sz="3200" b="1" dirty="0">
                <a:solidFill>
                  <a:srgbClr val="66FFFF"/>
                </a:solidFill>
                <a:latin typeface="Comic Sans MS" panose="030F0702030302020204" pitchFamily="66" charset="0"/>
              </a:rPr>
              <a:t>Graphic presentation</a:t>
            </a:r>
          </a:p>
        </p:txBody>
      </p:sp>
    </p:spTree>
    <p:extLst>
      <p:ext uri="{BB962C8B-B14F-4D97-AF65-F5344CB8AC3E}">
        <p14:creationId xmlns:p14="http://schemas.microsoft.com/office/powerpoint/2010/main" val="2913396113"/>
      </p:ext>
    </p:extLst>
  </p:cSld>
  <p:clrMapOvr>
    <a:masterClrMapping/>
  </p:clrMapOvr>
  <mc:AlternateContent xmlns:mc="http://schemas.openxmlformats.org/markup-compatibility/2006">
    <mc:Choice xmlns:p14="http://schemas.microsoft.com/office/powerpoint/2010/main" Requires="p14">
      <p:transition spd="slow" p14:dur="2000" advTm="4264"/>
    </mc:Choice>
    <mc:Fallback>
      <p:transition spd="slow" advTm="426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Q6. How does the choice of ranking system affect a university's international student enrollment</a:t>
            </a:r>
          </a:p>
        </p:txBody>
      </p:sp>
      <p:sp>
        <p:nvSpPr>
          <p:cNvPr id="2" name="TextBox 1">
            <a:extLst>
              <a:ext uri="{FF2B5EF4-FFF2-40B4-BE49-F238E27FC236}">
                <a16:creationId xmlns:a16="http://schemas.microsoft.com/office/drawing/2014/main" id="{DC0C84F4-8A86-61B5-2FBA-E1D42495BC94}"/>
              </a:ext>
            </a:extLst>
          </p:cNvPr>
          <p:cNvSpPr txBox="1"/>
          <p:nvPr/>
        </p:nvSpPr>
        <p:spPr>
          <a:xfrm>
            <a:off x="107504" y="1412776"/>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4" name="TextBox 3">
            <a:extLst>
              <a:ext uri="{FF2B5EF4-FFF2-40B4-BE49-F238E27FC236}">
                <a16:creationId xmlns:a16="http://schemas.microsoft.com/office/drawing/2014/main" id="{2091DDF0-B116-E7E4-0D52-15144EBE72AD}"/>
              </a:ext>
            </a:extLst>
          </p:cNvPr>
          <p:cNvSpPr txBox="1"/>
          <p:nvPr/>
        </p:nvSpPr>
        <p:spPr>
          <a:xfrm>
            <a:off x="107504" y="3861048"/>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pic>
        <p:nvPicPr>
          <p:cNvPr id="6" name="Picture 5">
            <a:extLst>
              <a:ext uri="{FF2B5EF4-FFF2-40B4-BE49-F238E27FC236}">
                <a16:creationId xmlns:a16="http://schemas.microsoft.com/office/drawing/2014/main" id="{19F654DB-024E-2CDA-626C-4DC488E0003D}"/>
              </a:ext>
            </a:extLst>
          </p:cNvPr>
          <p:cNvPicPr>
            <a:picLocks noChangeAspect="1"/>
          </p:cNvPicPr>
          <p:nvPr/>
        </p:nvPicPr>
        <p:blipFill rotWithShape="1">
          <a:blip r:embed="rId2"/>
          <a:srcRect l="-133" t="12901" r="-479" b="2518"/>
          <a:stretch/>
        </p:blipFill>
        <p:spPr>
          <a:xfrm>
            <a:off x="118944" y="1874440"/>
            <a:ext cx="7261368" cy="1986607"/>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B359F95E-BDCA-775D-4F62-054BFEC726B6}"/>
              </a:ext>
            </a:extLst>
          </p:cNvPr>
          <p:cNvSpPr/>
          <p:nvPr/>
        </p:nvSpPr>
        <p:spPr>
          <a:xfrm>
            <a:off x="323528" y="4365104"/>
            <a:ext cx="5256584" cy="2348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a:extLst>
              <a:ext uri="{FF2B5EF4-FFF2-40B4-BE49-F238E27FC236}">
                <a16:creationId xmlns:a16="http://schemas.microsoft.com/office/drawing/2014/main" id="{79B440A5-8665-359C-54AF-F091E2991E20}"/>
              </a:ext>
            </a:extLst>
          </p:cNvPr>
          <p:cNvGraphicFramePr>
            <a:graphicFrameLocks noChangeAspect="1"/>
          </p:cNvGraphicFramePr>
          <p:nvPr>
            <p:extLst>
              <p:ext uri="{D42A27DB-BD31-4B8C-83A1-F6EECF244321}">
                <p14:modId xmlns:p14="http://schemas.microsoft.com/office/powerpoint/2010/main" val="4037119628"/>
              </p:ext>
            </p:extLst>
          </p:nvPr>
        </p:nvGraphicFramePr>
        <p:xfrm>
          <a:off x="472004" y="4509120"/>
          <a:ext cx="4964091" cy="2068141"/>
        </p:xfrm>
        <a:graphic>
          <a:graphicData uri="http://schemas.openxmlformats.org/presentationml/2006/ole">
            <mc:AlternateContent xmlns:mc="http://schemas.openxmlformats.org/markup-compatibility/2006">
              <mc:Choice xmlns:v="urn:schemas-microsoft-com:vml" Requires="v">
                <p:oleObj name="Worksheet" r:id="rId3" imgW="4133688" imgH="1628952" progId="Excel.Sheet.12">
                  <p:embed/>
                </p:oleObj>
              </mc:Choice>
              <mc:Fallback>
                <p:oleObj name="Worksheet" r:id="rId3" imgW="4133688" imgH="1628952" progId="Excel.Sheet.12">
                  <p:embed/>
                  <p:pic>
                    <p:nvPicPr>
                      <p:cNvPr id="0" name=""/>
                      <p:cNvPicPr/>
                      <p:nvPr/>
                    </p:nvPicPr>
                    <p:blipFill>
                      <a:blip r:embed="rId4"/>
                      <a:stretch>
                        <a:fillRect/>
                      </a:stretch>
                    </p:blipFill>
                    <p:spPr>
                      <a:xfrm>
                        <a:off x="472004" y="4509120"/>
                        <a:ext cx="4964091" cy="2068141"/>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2398036026"/>
      </p:ext>
    </p:extLst>
  </p:cSld>
  <p:clrMapOvr>
    <a:masterClrMapping/>
  </p:clrMapOvr>
  <mc:AlternateContent xmlns:mc="http://schemas.openxmlformats.org/markup-compatibility/2006">
    <mc:Choice xmlns:p14="http://schemas.microsoft.com/office/powerpoint/2010/main" Requires="p14">
      <p:transition spd="slow" p14:dur="2000" advTm="3740"/>
    </mc:Choice>
    <mc:Fallback>
      <p:transition spd="slow" advTm="374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Q6. How does the choice of ranking system affect a university's international student enrollment</a:t>
            </a:r>
          </a:p>
        </p:txBody>
      </p:sp>
      <p:sp>
        <p:nvSpPr>
          <p:cNvPr id="5" name="TextBox 4">
            <a:extLst>
              <a:ext uri="{FF2B5EF4-FFF2-40B4-BE49-F238E27FC236}">
                <a16:creationId xmlns:a16="http://schemas.microsoft.com/office/drawing/2014/main" id="{19244C84-6092-7D29-1CD6-3E3454D2BACF}"/>
              </a:ext>
            </a:extLst>
          </p:cNvPr>
          <p:cNvSpPr txBox="1"/>
          <p:nvPr/>
        </p:nvSpPr>
        <p:spPr>
          <a:xfrm>
            <a:off x="323528" y="1484784"/>
            <a:ext cx="4608512" cy="584775"/>
          </a:xfrm>
          <a:prstGeom prst="rect">
            <a:avLst/>
          </a:prstGeom>
          <a:noFill/>
        </p:spPr>
        <p:txBody>
          <a:bodyPr wrap="square" rtlCol="0">
            <a:spAutoFit/>
          </a:bodyPr>
          <a:lstStyle/>
          <a:p>
            <a:r>
              <a:rPr lang="en-US" sz="3200" b="1" dirty="0">
                <a:solidFill>
                  <a:srgbClr val="66FFFF"/>
                </a:solidFill>
                <a:latin typeface="Comic Sans MS" panose="030F0702030302020204" pitchFamily="66" charset="0"/>
              </a:rPr>
              <a:t>Graphic presentation</a:t>
            </a:r>
          </a:p>
        </p:txBody>
      </p:sp>
      <p:graphicFrame>
        <p:nvGraphicFramePr>
          <p:cNvPr id="9" name="Chart 8">
            <a:extLst>
              <a:ext uri="{FF2B5EF4-FFF2-40B4-BE49-F238E27FC236}">
                <a16:creationId xmlns:a16="http://schemas.microsoft.com/office/drawing/2014/main" id="{2EBF7430-07BA-0E22-2C56-4AF35DC2935A}"/>
              </a:ext>
            </a:extLst>
          </p:cNvPr>
          <p:cNvGraphicFramePr>
            <a:graphicFrameLocks/>
          </p:cNvGraphicFramePr>
          <p:nvPr>
            <p:extLst>
              <p:ext uri="{D42A27DB-BD31-4B8C-83A1-F6EECF244321}">
                <p14:modId xmlns:p14="http://schemas.microsoft.com/office/powerpoint/2010/main" val="1405645923"/>
              </p:ext>
            </p:extLst>
          </p:nvPr>
        </p:nvGraphicFramePr>
        <p:xfrm>
          <a:off x="539552" y="2429599"/>
          <a:ext cx="7776864" cy="42397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59604430"/>
      </p:ext>
    </p:extLst>
  </p:cSld>
  <p:clrMapOvr>
    <a:masterClrMapping/>
  </p:clrMapOvr>
  <mc:AlternateContent xmlns:mc="http://schemas.openxmlformats.org/markup-compatibility/2006">
    <mc:Choice xmlns:p14="http://schemas.microsoft.com/office/powerpoint/2010/main" Requires="p14">
      <p:transition spd="slow" p14:dur="2000" advTm="5325"/>
    </mc:Choice>
    <mc:Fallback>
      <p:transition spd="slow" advTm="532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fontScale="90000"/>
          </a:bodyPr>
          <a:lstStyle/>
          <a:p>
            <a:r>
              <a:rPr lang="en-US" sz="2000" dirty="0">
                <a:latin typeface="Comic Sans MS" panose="030F0702030302020204" pitchFamily="66" charset="0"/>
              </a:rPr>
              <a:t>Q8. What is the distribution of total ranking criteria entries recorded for each year in the dataset</a:t>
            </a:r>
          </a:p>
        </p:txBody>
      </p:sp>
      <p:pic>
        <p:nvPicPr>
          <p:cNvPr id="4" name="Picture 3">
            <a:extLst>
              <a:ext uri="{FF2B5EF4-FFF2-40B4-BE49-F238E27FC236}">
                <a16:creationId xmlns:a16="http://schemas.microsoft.com/office/drawing/2014/main" id="{D834811E-3B0B-2CA4-BC0F-B449A39550D7}"/>
              </a:ext>
            </a:extLst>
          </p:cNvPr>
          <p:cNvPicPr>
            <a:picLocks noChangeAspect="1"/>
          </p:cNvPicPr>
          <p:nvPr/>
        </p:nvPicPr>
        <p:blipFill rotWithShape="1">
          <a:blip r:embed="rId2"/>
          <a:srcRect l="646" t="19434" r="106" b="11518"/>
          <a:stretch/>
        </p:blipFill>
        <p:spPr>
          <a:xfrm>
            <a:off x="179512" y="1916832"/>
            <a:ext cx="6696744" cy="1565634"/>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5C467E90-DE42-FBEF-6642-A79819CA1284}"/>
              </a:ext>
            </a:extLst>
          </p:cNvPr>
          <p:cNvSpPr txBox="1"/>
          <p:nvPr/>
        </p:nvSpPr>
        <p:spPr>
          <a:xfrm>
            <a:off x="107504" y="1412776"/>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7" name="TextBox 6">
            <a:extLst>
              <a:ext uri="{FF2B5EF4-FFF2-40B4-BE49-F238E27FC236}">
                <a16:creationId xmlns:a16="http://schemas.microsoft.com/office/drawing/2014/main" id="{7EB73B86-AD84-32BD-7A99-0CD88F1B3218}"/>
              </a:ext>
            </a:extLst>
          </p:cNvPr>
          <p:cNvSpPr txBox="1"/>
          <p:nvPr/>
        </p:nvSpPr>
        <p:spPr>
          <a:xfrm>
            <a:off x="85306" y="3573017"/>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sp>
        <p:nvSpPr>
          <p:cNvPr id="8" name="Rectangle 7">
            <a:extLst>
              <a:ext uri="{FF2B5EF4-FFF2-40B4-BE49-F238E27FC236}">
                <a16:creationId xmlns:a16="http://schemas.microsoft.com/office/drawing/2014/main" id="{B001E2DC-FF23-06F0-A72C-9AEDE59A0C9D}"/>
              </a:ext>
            </a:extLst>
          </p:cNvPr>
          <p:cNvSpPr/>
          <p:nvPr/>
        </p:nvSpPr>
        <p:spPr>
          <a:xfrm>
            <a:off x="467544" y="4365104"/>
            <a:ext cx="4752528" cy="23042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F0010CD1-6106-B9C8-9094-671E6352A525}"/>
              </a:ext>
            </a:extLst>
          </p:cNvPr>
          <p:cNvGraphicFramePr>
            <a:graphicFrameLocks noGrp="1"/>
          </p:cNvGraphicFramePr>
          <p:nvPr>
            <p:extLst>
              <p:ext uri="{D42A27DB-BD31-4B8C-83A1-F6EECF244321}">
                <p14:modId xmlns:p14="http://schemas.microsoft.com/office/powerpoint/2010/main" val="1719358566"/>
              </p:ext>
            </p:extLst>
          </p:nvPr>
        </p:nvGraphicFramePr>
        <p:xfrm>
          <a:off x="683568" y="4509120"/>
          <a:ext cx="4320480" cy="2069689"/>
        </p:xfrm>
        <a:graphic>
          <a:graphicData uri="http://schemas.openxmlformats.org/drawingml/2006/table">
            <a:tbl>
              <a:tblPr/>
              <a:tblGrid>
                <a:gridCol w="1558530">
                  <a:extLst>
                    <a:ext uri="{9D8B030D-6E8A-4147-A177-3AD203B41FA5}">
                      <a16:colId xmlns:a16="http://schemas.microsoft.com/office/drawing/2014/main" val="1920095310"/>
                    </a:ext>
                  </a:extLst>
                </a:gridCol>
                <a:gridCol w="2761950">
                  <a:extLst>
                    <a:ext uri="{9D8B030D-6E8A-4147-A177-3AD203B41FA5}">
                      <a16:colId xmlns:a16="http://schemas.microsoft.com/office/drawing/2014/main" val="3334792394"/>
                    </a:ext>
                  </a:extLst>
                </a:gridCol>
              </a:tblGrid>
              <a:tr h="1126714">
                <a:tc>
                  <a:txBody>
                    <a:bodyPr/>
                    <a:lstStyle/>
                    <a:p>
                      <a:pPr algn="ctr" fontAlgn="ctr"/>
                      <a:r>
                        <a:rPr lang="en-US" sz="2000" b="1" i="0" u="none" strike="noStrike" dirty="0">
                          <a:solidFill>
                            <a:srgbClr val="000000"/>
                          </a:solidFill>
                          <a:effectLst/>
                          <a:latin typeface="Calibri" panose="020F0502020204030204" pitchFamily="34" charset="0"/>
                        </a:rPr>
                        <a:t>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ranking_criteria_entries</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59410409"/>
                  </a:ext>
                </a:extLst>
              </a:tr>
              <a:tr h="296503">
                <a:tc>
                  <a:txBody>
                    <a:bodyPr/>
                    <a:lstStyle/>
                    <a:p>
                      <a:pPr algn="r" fontAlgn="ctr"/>
                      <a:r>
                        <a:rPr lang="en-US" sz="2000" b="0" i="0" u="none" strike="noStrike" dirty="0">
                          <a:solidFill>
                            <a:srgbClr val="000000"/>
                          </a:solidFill>
                          <a:effectLst/>
                          <a:latin typeface="Calibri" panose="020F0502020204030204" pitchFamily="34" charset="0"/>
                        </a:rPr>
                        <a:t>2005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2000" b="0" i="0" u="none" strike="noStrike">
                          <a:solidFill>
                            <a:srgbClr val="000000"/>
                          </a:solidFill>
                          <a:effectLst/>
                          <a:latin typeface="Calibri" panose="020F0502020204030204" pitchFamily="34" charset="0"/>
                        </a:rPr>
                        <a:t>497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3035289"/>
                  </a:ext>
                </a:extLst>
              </a:tr>
              <a:tr h="296503">
                <a:tc>
                  <a:txBody>
                    <a:bodyPr/>
                    <a:lstStyle/>
                    <a:p>
                      <a:pPr algn="r" fontAlgn="ctr"/>
                      <a:r>
                        <a:rPr lang="en-US" sz="2000" b="0" i="0" u="none" strike="noStrike" dirty="0">
                          <a:solidFill>
                            <a:srgbClr val="000000"/>
                          </a:solidFill>
                          <a:effectLst/>
                          <a:latin typeface="Calibri" panose="020F0502020204030204" pitchFamily="34" charset="0"/>
                        </a:rPr>
                        <a:t>2006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2000" b="0" i="0" u="none" strike="noStrike" dirty="0">
                          <a:solidFill>
                            <a:srgbClr val="000000"/>
                          </a:solidFill>
                          <a:effectLst/>
                          <a:latin typeface="Calibri" panose="020F0502020204030204" pitchFamily="34" charset="0"/>
                        </a:rPr>
                        <a:t>497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0168121"/>
                  </a:ext>
                </a:extLst>
              </a:tr>
              <a:tr h="296503">
                <a:tc>
                  <a:txBody>
                    <a:bodyPr/>
                    <a:lstStyle/>
                    <a:p>
                      <a:pPr algn="r" fontAlgn="ctr"/>
                      <a:r>
                        <a:rPr lang="en-US" sz="2000" b="0" i="0" u="none" strike="noStrike">
                          <a:solidFill>
                            <a:srgbClr val="000000"/>
                          </a:solidFill>
                          <a:effectLst/>
                          <a:latin typeface="Calibri" panose="020F0502020204030204" pitchFamily="34" charset="0"/>
                        </a:rPr>
                        <a:t>2007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2000" b="0" i="0" u="none" strike="noStrike" dirty="0">
                          <a:solidFill>
                            <a:srgbClr val="000000"/>
                          </a:solidFill>
                          <a:effectLst/>
                          <a:latin typeface="Calibri" panose="020F0502020204030204" pitchFamily="34" charset="0"/>
                        </a:rPr>
                        <a:t>511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0708344"/>
                  </a:ext>
                </a:extLst>
              </a:tr>
            </a:tbl>
          </a:graphicData>
        </a:graphic>
      </p:graphicFrame>
    </p:spTree>
    <p:extLst>
      <p:ext uri="{BB962C8B-B14F-4D97-AF65-F5344CB8AC3E}">
        <p14:creationId xmlns:p14="http://schemas.microsoft.com/office/powerpoint/2010/main" val="3210583858"/>
      </p:ext>
    </p:extLst>
  </p:cSld>
  <p:clrMapOvr>
    <a:masterClrMapping/>
  </p:clrMapOvr>
  <mc:AlternateContent xmlns:mc="http://schemas.openxmlformats.org/markup-compatibility/2006">
    <mc:Choice xmlns:p14="http://schemas.microsoft.com/office/powerpoint/2010/main" Requires="p14">
      <p:transition spd="slow" p14:dur="2000" advTm="3737"/>
    </mc:Choice>
    <mc:Fallback>
      <p:transition spd="slow" advTm="373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1336114"/>
            <a:ext cx="8970567" cy="5909310"/>
          </a:xfrm>
          <a:prstGeom prst="rect">
            <a:avLst/>
          </a:prstGeom>
          <a:noFill/>
        </p:spPr>
        <p:txBody>
          <a:bodyPr wrap="square" rtlCol="0">
            <a:spAutoFit/>
          </a:bodyPr>
          <a:lstStyle/>
          <a:p>
            <a:r>
              <a:rPr lang="en-IN" sz="2200" b="1" dirty="0">
                <a:latin typeface="Comic Sans MS" pitchFamily="66" charset="0"/>
              </a:rPr>
              <a:t>3</a:t>
            </a:r>
            <a:r>
              <a:rPr lang="en-IN" sz="2400" b="1" dirty="0"/>
              <a:t>) </a:t>
            </a:r>
            <a:r>
              <a:rPr lang="en-IN" sz="2400" b="1" u="sng" dirty="0">
                <a:solidFill>
                  <a:srgbClr val="FFC000"/>
                </a:solidFill>
              </a:rPr>
              <a:t>Data Cleaning:</a:t>
            </a:r>
            <a:r>
              <a:rPr lang="en-IN" sz="2400" b="1" dirty="0">
                <a:solidFill>
                  <a:srgbClr val="FFC000"/>
                </a:solidFill>
              </a:rPr>
              <a:t>  </a:t>
            </a:r>
            <a:endParaRPr lang="en-IN" sz="2400" dirty="0">
              <a:solidFill>
                <a:srgbClr val="FFC000"/>
              </a:solidFill>
            </a:endParaRPr>
          </a:p>
          <a:p>
            <a:r>
              <a:rPr lang="en-IN" sz="2400" dirty="0"/>
              <a:t>        Data cleaning is a step which is used to remove the unwanted data from the dataset to improve data quality and accuracy. In this Step, Managing null and zero values, resolving inconsistent data, and rounding numerical data are vital tasks in data cleaning. Redundant or removed irrelevant data, and code mapping assigns meaningful labels to codes. </a:t>
            </a:r>
          </a:p>
          <a:p>
            <a:r>
              <a:rPr lang="en-IN" sz="2400" dirty="0"/>
              <a:t> </a:t>
            </a:r>
          </a:p>
          <a:p>
            <a:r>
              <a:rPr lang="en-IN" sz="2400" b="1" dirty="0"/>
              <a:t>4) </a:t>
            </a:r>
            <a:r>
              <a:rPr lang="en-IN" sz="2400" b="1" u="sng" dirty="0">
                <a:solidFill>
                  <a:srgbClr val="FFC000"/>
                </a:solidFill>
              </a:rPr>
              <a:t>MECE Breakdown:</a:t>
            </a:r>
            <a:r>
              <a:rPr lang="en-IN" sz="2400" b="1" dirty="0">
                <a:solidFill>
                  <a:srgbClr val="FFC000"/>
                </a:solidFill>
              </a:rPr>
              <a:t> </a:t>
            </a:r>
            <a:endParaRPr lang="en-IN" sz="2400" dirty="0">
              <a:solidFill>
                <a:srgbClr val="FFC000"/>
              </a:solidFill>
            </a:endParaRPr>
          </a:p>
          <a:p>
            <a:r>
              <a:rPr lang="en-IN" sz="2400" dirty="0"/>
              <a:t>          A MECE (Mutually Exclusive, Collectively Exhaustive) strategy, the university success analysis project is structured into four distinct phases, aligning with specific aspects of the data obtained from the university repository. These phases include University graphics &amp; Distribution, University Ranking System Analysis, University Metrics and Performance, and Trends and Patterns.</a:t>
            </a:r>
          </a:p>
          <a:p>
            <a:r>
              <a:rPr lang="en-IN" sz="2400" dirty="0">
                <a:latin typeface="Comic Sans MS" pitchFamily="66" charset="0"/>
              </a:rPr>
              <a:t> </a:t>
            </a:r>
          </a:p>
          <a:p>
            <a:endParaRPr lang="en-IN" dirty="0">
              <a:latin typeface="Comic Sans MS" pitchFamily="66" charset="0"/>
            </a:endParaRPr>
          </a:p>
        </p:txBody>
      </p:sp>
      <p:sp>
        <p:nvSpPr>
          <p:cNvPr id="4" name="Title 2"/>
          <p:cNvSpPr>
            <a:spLocks noGrp="1"/>
          </p:cNvSpPr>
          <p:nvPr>
            <p:ph type="title"/>
          </p:nvPr>
        </p:nvSpPr>
        <p:spPr>
          <a:xfrm>
            <a:off x="2339752" y="404664"/>
            <a:ext cx="4114800" cy="701040"/>
          </a:xfrm>
          <a:ln>
            <a:solidFill>
              <a:srgbClr val="FF00FF"/>
            </a:solidFill>
          </a:ln>
        </p:spPr>
        <p:txBody>
          <a:bodyPr>
            <a:normAutofit/>
          </a:bodyPr>
          <a:lstStyle/>
          <a:p>
            <a:r>
              <a:rPr lang="en-IN" sz="2800" u="sng" dirty="0">
                <a:latin typeface="Comic Sans MS" pitchFamily="66" charset="0"/>
              </a:rPr>
              <a:t>The Processes: </a:t>
            </a:r>
            <a:endParaRPr lang="en-IN" sz="2800" dirty="0">
              <a:latin typeface="Comic Sans MS" pitchFamily="66" charset="0"/>
            </a:endParaRPr>
          </a:p>
        </p:txBody>
      </p:sp>
    </p:spTree>
    <p:extLst>
      <p:ext uri="{BB962C8B-B14F-4D97-AF65-F5344CB8AC3E}">
        <p14:creationId xmlns:p14="http://schemas.microsoft.com/office/powerpoint/2010/main" val="2820260358"/>
      </p:ext>
    </p:extLst>
  </p:cSld>
  <p:clrMapOvr>
    <a:masterClrMapping/>
  </p:clrMapOvr>
  <mc:AlternateContent xmlns:mc="http://schemas.openxmlformats.org/markup-compatibility/2006">
    <mc:Choice xmlns:p14="http://schemas.microsoft.com/office/powerpoint/2010/main" Requires="p14">
      <p:transition spd="slow" p14:dur="2000" advTm="4727"/>
    </mc:Choice>
    <mc:Fallback>
      <p:transition spd="slow" advTm="472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fontScale="90000"/>
          </a:bodyPr>
          <a:lstStyle/>
          <a:p>
            <a:r>
              <a:rPr lang="en-US" sz="2000" dirty="0">
                <a:latin typeface="Comic Sans MS" panose="030F0702030302020204" pitchFamily="66" charset="0"/>
              </a:rPr>
              <a:t>Q8. What is the distribution of total ranking criteria entries recorded for each year in the dataset</a:t>
            </a:r>
          </a:p>
        </p:txBody>
      </p:sp>
      <p:sp>
        <p:nvSpPr>
          <p:cNvPr id="2" name="TextBox 1">
            <a:extLst>
              <a:ext uri="{FF2B5EF4-FFF2-40B4-BE49-F238E27FC236}">
                <a16:creationId xmlns:a16="http://schemas.microsoft.com/office/drawing/2014/main" id="{46B439BA-8D39-FC48-C6F5-8302B0B7BCCC}"/>
              </a:ext>
            </a:extLst>
          </p:cNvPr>
          <p:cNvSpPr txBox="1"/>
          <p:nvPr/>
        </p:nvSpPr>
        <p:spPr>
          <a:xfrm>
            <a:off x="323528" y="1484784"/>
            <a:ext cx="4608512" cy="584775"/>
          </a:xfrm>
          <a:prstGeom prst="rect">
            <a:avLst/>
          </a:prstGeom>
          <a:noFill/>
        </p:spPr>
        <p:txBody>
          <a:bodyPr wrap="square" rtlCol="0">
            <a:spAutoFit/>
          </a:bodyPr>
          <a:lstStyle/>
          <a:p>
            <a:r>
              <a:rPr lang="en-US" sz="3200" b="1" dirty="0">
                <a:solidFill>
                  <a:srgbClr val="66FFFF"/>
                </a:solidFill>
                <a:latin typeface="Comic Sans MS" panose="030F0702030302020204" pitchFamily="66" charset="0"/>
              </a:rPr>
              <a:t>Graphic presentation</a:t>
            </a:r>
          </a:p>
        </p:txBody>
      </p:sp>
      <p:graphicFrame>
        <p:nvGraphicFramePr>
          <p:cNvPr id="5" name="Chart 4">
            <a:extLst>
              <a:ext uri="{FF2B5EF4-FFF2-40B4-BE49-F238E27FC236}">
                <a16:creationId xmlns:a16="http://schemas.microsoft.com/office/drawing/2014/main" id="{753FE559-2C5E-D257-3292-EB055D5BB4C6}"/>
              </a:ext>
            </a:extLst>
          </p:cNvPr>
          <p:cNvGraphicFramePr>
            <a:graphicFrameLocks/>
          </p:cNvGraphicFramePr>
          <p:nvPr>
            <p:extLst>
              <p:ext uri="{D42A27DB-BD31-4B8C-83A1-F6EECF244321}">
                <p14:modId xmlns:p14="http://schemas.microsoft.com/office/powerpoint/2010/main" val="220646893"/>
              </p:ext>
            </p:extLst>
          </p:nvPr>
        </p:nvGraphicFramePr>
        <p:xfrm>
          <a:off x="755576" y="2276872"/>
          <a:ext cx="7560840" cy="43204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88190281"/>
      </p:ext>
    </p:extLst>
  </p:cSld>
  <p:clrMapOvr>
    <a:masterClrMapping/>
  </p:clrMapOvr>
  <mc:AlternateContent xmlns:mc="http://schemas.openxmlformats.org/markup-compatibility/2006">
    <mc:Choice xmlns:p14="http://schemas.microsoft.com/office/powerpoint/2010/main" Requires="p14">
      <p:transition spd="slow" p14:dur="2000" advTm="5518"/>
    </mc:Choice>
    <mc:Fallback>
      <p:transition spd="slow" advTm="551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Q9. Is there a relationship between a university score and student_staff</a:t>
            </a:r>
          </a:p>
        </p:txBody>
      </p:sp>
      <p:sp>
        <p:nvSpPr>
          <p:cNvPr id="2" name="TextBox 1">
            <a:extLst>
              <a:ext uri="{FF2B5EF4-FFF2-40B4-BE49-F238E27FC236}">
                <a16:creationId xmlns:a16="http://schemas.microsoft.com/office/drawing/2014/main" id="{5BF92CB2-FCFA-23FC-6EE9-0A95A4A89974}"/>
              </a:ext>
            </a:extLst>
          </p:cNvPr>
          <p:cNvSpPr txBox="1"/>
          <p:nvPr/>
        </p:nvSpPr>
        <p:spPr>
          <a:xfrm>
            <a:off x="107504" y="1412776"/>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4" name="TextBox 3">
            <a:extLst>
              <a:ext uri="{FF2B5EF4-FFF2-40B4-BE49-F238E27FC236}">
                <a16:creationId xmlns:a16="http://schemas.microsoft.com/office/drawing/2014/main" id="{E89B9274-B642-1577-FAD5-F07AF71B6FA9}"/>
              </a:ext>
            </a:extLst>
          </p:cNvPr>
          <p:cNvSpPr txBox="1"/>
          <p:nvPr/>
        </p:nvSpPr>
        <p:spPr>
          <a:xfrm>
            <a:off x="85306" y="3687415"/>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pic>
        <p:nvPicPr>
          <p:cNvPr id="6" name="Picture 5">
            <a:extLst>
              <a:ext uri="{FF2B5EF4-FFF2-40B4-BE49-F238E27FC236}">
                <a16:creationId xmlns:a16="http://schemas.microsoft.com/office/drawing/2014/main" id="{B333EBCA-E091-4CDE-B9B8-91A9252C5A6A}"/>
              </a:ext>
            </a:extLst>
          </p:cNvPr>
          <p:cNvPicPr>
            <a:picLocks noChangeAspect="1"/>
          </p:cNvPicPr>
          <p:nvPr/>
        </p:nvPicPr>
        <p:blipFill rotWithShape="1">
          <a:blip r:embed="rId2"/>
          <a:srcRect l="1411" t="14948" r="2622" b="5983"/>
          <a:stretch/>
        </p:blipFill>
        <p:spPr>
          <a:xfrm>
            <a:off x="271072" y="1988839"/>
            <a:ext cx="7397272" cy="1584177"/>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EC204175-617E-B168-6F5B-6ACE49218AF5}"/>
              </a:ext>
            </a:extLst>
          </p:cNvPr>
          <p:cNvSpPr/>
          <p:nvPr/>
        </p:nvSpPr>
        <p:spPr>
          <a:xfrm>
            <a:off x="395536" y="4293096"/>
            <a:ext cx="5112568" cy="2348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a:extLst>
              <a:ext uri="{FF2B5EF4-FFF2-40B4-BE49-F238E27FC236}">
                <a16:creationId xmlns:a16="http://schemas.microsoft.com/office/drawing/2014/main" id="{046129ED-483D-CE64-ADA0-BA8F3A867886}"/>
              </a:ext>
            </a:extLst>
          </p:cNvPr>
          <p:cNvGraphicFramePr>
            <a:graphicFrameLocks noChangeAspect="1"/>
          </p:cNvGraphicFramePr>
          <p:nvPr>
            <p:extLst>
              <p:ext uri="{D42A27DB-BD31-4B8C-83A1-F6EECF244321}">
                <p14:modId xmlns:p14="http://schemas.microsoft.com/office/powerpoint/2010/main" val="2553022014"/>
              </p:ext>
            </p:extLst>
          </p:nvPr>
        </p:nvGraphicFramePr>
        <p:xfrm>
          <a:off x="539552" y="4437111"/>
          <a:ext cx="4824536" cy="2088233"/>
        </p:xfrm>
        <a:graphic>
          <a:graphicData uri="http://schemas.openxmlformats.org/presentationml/2006/ole">
            <mc:AlternateContent xmlns:mc="http://schemas.openxmlformats.org/markup-compatibility/2006">
              <mc:Choice xmlns:v="urn:schemas-microsoft-com:vml" Requires="v">
                <p:oleObj name="Worksheet" r:id="rId3" imgW="3267160" imgH="1495468" progId="Excel.Sheet.12">
                  <p:embed/>
                </p:oleObj>
              </mc:Choice>
              <mc:Fallback>
                <p:oleObj name="Worksheet" r:id="rId3" imgW="3267160" imgH="1495468" progId="Excel.Sheet.12">
                  <p:embed/>
                  <p:pic>
                    <p:nvPicPr>
                      <p:cNvPr id="0" name=""/>
                      <p:cNvPicPr/>
                      <p:nvPr/>
                    </p:nvPicPr>
                    <p:blipFill>
                      <a:blip r:embed="rId4"/>
                      <a:stretch>
                        <a:fillRect/>
                      </a:stretch>
                    </p:blipFill>
                    <p:spPr>
                      <a:xfrm>
                        <a:off x="539552" y="4437111"/>
                        <a:ext cx="4824536" cy="2088233"/>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820576119"/>
      </p:ext>
    </p:extLst>
  </p:cSld>
  <p:clrMapOvr>
    <a:masterClrMapping/>
  </p:clrMapOvr>
  <mc:AlternateContent xmlns:mc="http://schemas.openxmlformats.org/markup-compatibility/2006">
    <mc:Choice xmlns:p14="http://schemas.microsoft.com/office/powerpoint/2010/main" Requires="p14">
      <p:transition spd="slow" p14:dur="2000" advTm="5732"/>
    </mc:Choice>
    <mc:Fallback>
      <p:transition spd="slow" advTm="573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Q9. Is there a relationship between a university score and student_staff</a:t>
            </a:r>
          </a:p>
        </p:txBody>
      </p:sp>
      <p:sp>
        <p:nvSpPr>
          <p:cNvPr id="5" name="TextBox 4">
            <a:extLst>
              <a:ext uri="{FF2B5EF4-FFF2-40B4-BE49-F238E27FC236}">
                <a16:creationId xmlns:a16="http://schemas.microsoft.com/office/drawing/2014/main" id="{FCACFF6D-4198-8369-23C8-98A2E7D5EA68}"/>
              </a:ext>
            </a:extLst>
          </p:cNvPr>
          <p:cNvSpPr txBox="1"/>
          <p:nvPr/>
        </p:nvSpPr>
        <p:spPr>
          <a:xfrm>
            <a:off x="323528" y="1484784"/>
            <a:ext cx="4608512" cy="584775"/>
          </a:xfrm>
          <a:prstGeom prst="rect">
            <a:avLst/>
          </a:prstGeom>
          <a:noFill/>
        </p:spPr>
        <p:txBody>
          <a:bodyPr wrap="square" rtlCol="0">
            <a:spAutoFit/>
          </a:bodyPr>
          <a:lstStyle/>
          <a:p>
            <a:r>
              <a:rPr lang="en-US" sz="3200" b="1" dirty="0">
                <a:solidFill>
                  <a:srgbClr val="66FFFF"/>
                </a:solidFill>
                <a:latin typeface="Comic Sans MS" panose="030F0702030302020204" pitchFamily="66" charset="0"/>
              </a:rPr>
              <a:t>Graphic presentation</a:t>
            </a:r>
          </a:p>
        </p:txBody>
      </p:sp>
      <p:graphicFrame>
        <p:nvGraphicFramePr>
          <p:cNvPr id="9" name="Chart 8">
            <a:extLst>
              <a:ext uri="{FF2B5EF4-FFF2-40B4-BE49-F238E27FC236}">
                <a16:creationId xmlns:a16="http://schemas.microsoft.com/office/drawing/2014/main" id="{1675750B-C1B0-9103-2A00-76176DD8BEA8}"/>
              </a:ext>
            </a:extLst>
          </p:cNvPr>
          <p:cNvGraphicFramePr>
            <a:graphicFrameLocks/>
          </p:cNvGraphicFramePr>
          <p:nvPr>
            <p:extLst>
              <p:ext uri="{D42A27DB-BD31-4B8C-83A1-F6EECF244321}">
                <p14:modId xmlns:p14="http://schemas.microsoft.com/office/powerpoint/2010/main" val="2417771700"/>
              </p:ext>
            </p:extLst>
          </p:nvPr>
        </p:nvGraphicFramePr>
        <p:xfrm>
          <a:off x="1331640" y="2089294"/>
          <a:ext cx="7200800" cy="45816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33446479"/>
      </p:ext>
    </p:extLst>
  </p:cSld>
  <p:clrMapOvr>
    <a:masterClrMapping/>
  </p:clrMapOvr>
  <mc:AlternateContent xmlns:mc="http://schemas.openxmlformats.org/markup-compatibility/2006">
    <mc:Choice xmlns:p14="http://schemas.microsoft.com/office/powerpoint/2010/main" Requires="p14">
      <p:transition spd="slow" p14:dur="2000" advTm="4705"/>
    </mc:Choice>
    <mc:Fallback>
      <p:transition spd="slow" advTm="470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Q10.How does the number of female students differ among university</a:t>
            </a:r>
          </a:p>
        </p:txBody>
      </p:sp>
      <p:sp>
        <p:nvSpPr>
          <p:cNvPr id="2" name="TextBox 1">
            <a:extLst>
              <a:ext uri="{FF2B5EF4-FFF2-40B4-BE49-F238E27FC236}">
                <a16:creationId xmlns:a16="http://schemas.microsoft.com/office/drawing/2014/main" id="{D206892C-C01F-281E-7E0F-F808D2F188D9}"/>
              </a:ext>
            </a:extLst>
          </p:cNvPr>
          <p:cNvSpPr txBox="1"/>
          <p:nvPr/>
        </p:nvSpPr>
        <p:spPr>
          <a:xfrm>
            <a:off x="107504" y="1412776"/>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4" name="TextBox 3">
            <a:extLst>
              <a:ext uri="{FF2B5EF4-FFF2-40B4-BE49-F238E27FC236}">
                <a16:creationId xmlns:a16="http://schemas.microsoft.com/office/drawing/2014/main" id="{59940F0A-855B-91ED-B4B4-B68640458BFB}"/>
              </a:ext>
            </a:extLst>
          </p:cNvPr>
          <p:cNvSpPr txBox="1"/>
          <p:nvPr/>
        </p:nvSpPr>
        <p:spPr>
          <a:xfrm>
            <a:off x="85306" y="3903439"/>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pic>
        <p:nvPicPr>
          <p:cNvPr id="6" name="Picture 5">
            <a:extLst>
              <a:ext uri="{FF2B5EF4-FFF2-40B4-BE49-F238E27FC236}">
                <a16:creationId xmlns:a16="http://schemas.microsoft.com/office/drawing/2014/main" id="{1350B4A8-A059-1491-FB46-77936DD990E8}"/>
              </a:ext>
            </a:extLst>
          </p:cNvPr>
          <p:cNvPicPr>
            <a:picLocks noChangeAspect="1"/>
          </p:cNvPicPr>
          <p:nvPr/>
        </p:nvPicPr>
        <p:blipFill rotWithShape="1">
          <a:blip r:embed="rId2"/>
          <a:srcRect l="3230" t="12656" r="-2010" b="2706"/>
          <a:stretch/>
        </p:blipFill>
        <p:spPr>
          <a:xfrm>
            <a:off x="179512" y="1874441"/>
            <a:ext cx="8208912" cy="1956990"/>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FDF43833-5F63-D219-C387-EAE1FE41E20D}"/>
              </a:ext>
            </a:extLst>
          </p:cNvPr>
          <p:cNvSpPr/>
          <p:nvPr/>
        </p:nvSpPr>
        <p:spPr>
          <a:xfrm>
            <a:off x="395536" y="4581128"/>
            <a:ext cx="6624736" cy="20882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a:extLst>
              <a:ext uri="{FF2B5EF4-FFF2-40B4-BE49-F238E27FC236}">
                <a16:creationId xmlns:a16="http://schemas.microsoft.com/office/drawing/2014/main" id="{4FA6067E-994C-48FF-1F27-66A756DC7A96}"/>
              </a:ext>
            </a:extLst>
          </p:cNvPr>
          <p:cNvGraphicFramePr>
            <a:graphicFrameLocks noChangeAspect="1"/>
          </p:cNvGraphicFramePr>
          <p:nvPr>
            <p:extLst>
              <p:ext uri="{D42A27DB-BD31-4B8C-83A1-F6EECF244321}">
                <p14:modId xmlns:p14="http://schemas.microsoft.com/office/powerpoint/2010/main" val="3335156363"/>
              </p:ext>
            </p:extLst>
          </p:nvPr>
        </p:nvGraphicFramePr>
        <p:xfrm>
          <a:off x="539552" y="4653136"/>
          <a:ext cx="6336704" cy="2016224"/>
        </p:xfrm>
        <a:graphic>
          <a:graphicData uri="http://schemas.openxmlformats.org/presentationml/2006/ole">
            <mc:AlternateContent xmlns:mc="http://schemas.openxmlformats.org/markup-compatibility/2006">
              <mc:Choice xmlns:v="urn:schemas-microsoft-com:vml" Requires="v">
                <p:oleObj name="Worksheet" r:id="rId3" imgW="5829298" imgH="1562210" progId="Excel.Sheet.12">
                  <p:embed/>
                </p:oleObj>
              </mc:Choice>
              <mc:Fallback>
                <p:oleObj name="Worksheet" r:id="rId3" imgW="5829298" imgH="1562210" progId="Excel.Sheet.12">
                  <p:embed/>
                  <p:pic>
                    <p:nvPicPr>
                      <p:cNvPr id="0" name=""/>
                      <p:cNvPicPr/>
                      <p:nvPr/>
                    </p:nvPicPr>
                    <p:blipFill>
                      <a:blip r:embed="rId4"/>
                      <a:stretch>
                        <a:fillRect/>
                      </a:stretch>
                    </p:blipFill>
                    <p:spPr>
                      <a:xfrm>
                        <a:off x="539552" y="4653136"/>
                        <a:ext cx="6336704" cy="2016224"/>
                      </a:xfrm>
                      <a:prstGeom prst="rect">
                        <a:avLst/>
                      </a:prstGeom>
                    </p:spPr>
                  </p:pic>
                </p:oleObj>
              </mc:Fallback>
            </mc:AlternateContent>
          </a:graphicData>
        </a:graphic>
      </p:graphicFrame>
    </p:spTree>
    <p:extLst>
      <p:ext uri="{BB962C8B-B14F-4D97-AF65-F5344CB8AC3E}">
        <p14:creationId xmlns:p14="http://schemas.microsoft.com/office/powerpoint/2010/main" val="1394595284"/>
      </p:ext>
    </p:extLst>
  </p:cSld>
  <p:clrMapOvr>
    <a:masterClrMapping/>
  </p:clrMapOvr>
  <mc:AlternateContent xmlns:mc="http://schemas.openxmlformats.org/markup-compatibility/2006">
    <mc:Choice xmlns:p14="http://schemas.microsoft.com/office/powerpoint/2010/main" Requires="p14">
      <p:transition spd="slow" p14:dur="2000" advTm="4631"/>
    </mc:Choice>
    <mc:Fallback>
      <p:transition spd="slow" advTm="463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Q10.How does the number of female students differ among university</a:t>
            </a:r>
          </a:p>
        </p:txBody>
      </p:sp>
      <p:sp>
        <p:nvSpPr>
          <p:cNvPr id="5" name="TextBox 4">
            <a:extLst>
              <a:ext uri="{FF2B5EF4-FFF2-40B4-BE49-F238E27FC236}">
                <a16:creationId xmlns:a16="http://schemas.microsoft.com/office/drawing/2014/main" id="{D8B3B0E6-0D24-E375-FA4F-CC9091EC8475}"/>
              </a:ext>
            </a:extLst>
          </p:cNvPr>
          <p:cNvSpPr txBox="1"/>
          <p:nvPr/>
        </p:nvSpPr>
        <p:spPr>
          <a:xfrm>
            <a:off x="323528" y="1484784"/>
            <a:ext cx="4608512" cy="584775"/>
          </a:xfrm>
          <a:prstGeom prst="rect">
            <a:avLst/>
          </a:prstGeom>
          <a:noFill/>
        </p:spPr>
        <p:txBody>
          <a:bodyPr wrap="square" rtlCol="0">
            <a:spAutoFit/>
          </a:bodyPr>
          <a:lstStyle/>
          <a:p>
            <a:r>
              <a:rPr lang="en-US" sz="3200" b="1" dirty="0">
                <a:solidFill>
                  <a:srgbClr val="66FFFF"/>
                </a:solidFill>
                <a:latin typeface="Comic Sans MS" panose="030F0702030302020204" pitchFamily="66" charset="0"/>
              </a:rPr>
              <a:t>Graphic presentation</a:t>
            </a:r>
          </a:p>
        </p:txBody>
      </p:sp>
      <p:graphicFrame>
        <p:nvGraphicFramePr>
          <p:cNvPr id="6" name="Chart 5">
            <a:extLst>
              <a:ext uri="{FF2B5EF4-FFF2-40B4-BE49-F238E27FC236}">
                <a16:creationId xmlns:a16="http://schemas.microsoft.com/office/drawing/2014/main" id="{C1429296-5268-DEFB-7ACF-AF53212A1C10}"/>
              </a:ext>
            </a:extLst>
          </p:cNvPr>
          <p:cNvGraphicFramePr>
            <a:graphicFrameLocks/>
          </p:cNvGraphicFramePr>
          <p:nvPr>
            <p:extLst>
              <p:ext uri="{D42A27DB-BD31-4B8C-83A1-F6EECF244321}">
                <p14:modId xmlns:p14="http://schemas.microsoft.com/office/powerpoint/2010/main" val="2915388101"/>
              </p:ext>
            </p:extLst>
          </p:nvPr>
        </p:nvGraphicFramePr>
        <p:xfrm>
          <a:off x="683568" y="2429599"/>
          <a:ext cx="7992888" cy="41157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3387129"/>
      </p:ext>
    </p:extLst>
  </p:cSld>
  <p:clrMapOvr>
    <a:masterClrMapping/>
  </p:clrMapOvr>
  <mc:AlternateContent xmlns:mc="http://schemas.openxmlformats.org/markup-compatibility/2006">
    <mc:Choice xmlns:p14="http://schemas.microsoft.com/office/powerpoint/2010/main" Requires="p14">
      <p:transition spd="slow" p14:dur="2000" advTm="5034"/>
    </mc:Choice>
    <mc:Fallback>
      <p:transition spd="slow" advTm="5034"/>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Q11. What is the distribution of universities across different countries?</a:t>
            </a:r>
          </a:p>
        </p:txBody>
      </p:sp>
      <p:sp>
        <p:nvSpPr>
          <p:cNvPr id="2" name="TextBox 1">
            <a:extLst>
              <a:ext uri="{FF2B5EF4-FFF2-40B4-BE49-F238E27FC236}">
                <a16:creationId xmlns:a16="http://schemas.microsoft.com/office/drawing/2014/main" id="{78715B14-8963-E219-5E6F-06F3DD4C7242}"/>
              </a:ext>
            </a:extLst>
          </p:cNvPr>
          <p:cNvSpPr txBox="1"/>
          <p:nvPr/>
        </p:nvSpPr>
        <p:spPr>
          <a:xfrm>
            <a:off x="107504" y="1412776"/>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4" name="TextBox 3">
            <a:extLst>
              <a:ext uri="{FF2B5EF4-FFF2-40B4-BE49-F238E27FC236}">
                <a16:creationId xmlns:a16="http://schemas.microsoft.com/office/drawing/2014/main" id="{3DFB49A7-2CF1-AE31-BAF4-84DBC48C4843}"/>
              </a:ext>
            </a:extLst>
          </p:cNvPr>
          <p:cNvSpPr txBox="1"/>
          <p:nvPr/>
        </p:nvSpPr>
        <p:spPr>
          <a:xfrm>
            <a:off x="85306" y="3903439"/>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pic>
        <p:nvPicPr>
          <p:cNvPr id="6" name="Picture 5">
            <a:extLst>
              <a:ext uri="{FF2B5EF4-FFF2-40B4-BE49-F238E27FC236}">
                <a16:creationId xmlns:a16="http://schemas.microsoft.com/office/drawing/2014/main" id="{84C7358B-79AF-CE71-56EA-95FF422D14A7}"/>
              </a:ext>
            </a:extLst>
          </p:cNvPr>
          <p:cNvPicPr>
            <a:picLocks noChangeAspect="1"/>
          </p:cNvPicPr>
          <p:nvPr/>
        </p:nvPicPr>
        <p:blipFill rotWithShape="1">
          <a:blip r:embed="rId2"/>
          <a:srcRect l="-394" t="19592" r="2602" b="338"/>
          <a:stretch/>
        </p:blipFill>
        <p:spPr>
          <a:xfrm>
            <a:off x="215516" y="1948845"/>
            <a:ext cx="6984776" cy="1892697"/>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77DCCF28-539A-6348-00D1-FE3B21C46F72}"/>
              </a:ext>
            </a:extLst>
          </p:cNvPr>
          <p:cNvSpPr/>
          <p:nvPr/>
        </p:nvSpPr>
        <p:spPr>
          <a:xfrm>
            <a:off x="611560" y="4665643"/>
            <a:ext cx="4320480" cy="18926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Object 8">
            <a:extLst>
              <a:ext uri="{FF2B5EF4-FFF2-40B4-BE49-F238E27FC236}">
                <a16:creationId xmlns:a16="http://schemas.microsoft.com/office/drawing/2014/main" id="{B445A126-AEF5-569C-F231-4B2CE5708AC7}"/>
              </a:ext>
            </a:extLst>
          </p:cNvPr>
          <p:cNvGraphicFramePr>
            <a:graphicFrameLocks noChangeAspect="1"/>
          </p:cNvGraphicFramePr>
          <p:nvPr>
            <p:extLst>
              <p:ext uri="{D42A27DB-BD31-4B8C-83A1-F6EECF244321}">
                <p14:modId xmlns:p14="http://schemas.microsoft.com/office/powerpoint/2010/main" val="3174421772"/>
              </p:ext>
            </p:extLst>
          </p:nvPr>
        </p:nvGraphicFramePr>
        <p:xfrm>
          <a:off x="755576" y="4778894"/>
          <a:ext cx="4032448" cy="1615208"/>
        </p:xfrm>
        <a:graphic>
          <a:graphicData uri="http://schemas.openxmlformats.org/presentationml/2006/ole">
            <mc:AlternateContent xmlns:mc="http://schemas.openxmlformats.org/markup-compatibility/2006">
              <mc:Choice xmlns:v="urn:schemas-microsoft-com:vml" Requires="v">
                <p:oleObj name="Worksheet" r:id="rId3" imgW="2609795" imgH="1142906" progId="Excel.Sheet.12">
                  <p:embed/>
                </p:oleObj>
              </mc:Choice>
              <mc:Fallback>
                <p:oleObj name="Worksheet" r:id="rId3" imgW="2609795" imgH="1142906" progId="Excel.Sheet.12">
                  <p:embed/>
                  <p:pic>
                    <p:nvPicPr>
                      <p:cNvPr id="0" name=""/>
                      <p:cNvPicPr/>
                      <p:nvPr/>
                    </p:nvPicPr>
                    <p:blipFill>
                      <a:blip r:embed="rId4"/>
                      <a:stretch>
                        <a:fillRect/>
                      </a:stretch>
                    </p:blipFill>
                    <p:spPr>
                      <a:xfrm>
                        <a:off x="755576" y="4778894"/>
                        <a:ext cx="4032448" cy="1615208"/>
                      </a:xfrm>
                      <a:prstGeom prst="rect">
                        <a:avLst/>
                      </a:prstGeom>
                    </p:spPr>
                  </p:pic>
                </p:oleObj>
              </mc:Fallback>
            </mc:AlternateContent>
          </a:graphicData>
        </a:graphic>
      </p:graphicFrame>
    </p:spTree>
    <p:extLst>
      <p:ext uri="{BB962C8B-B14F-4D97-AF65-F5344CB8AC3E}">
        <p14:creationId xmlns:p14="http://schemas.microsoft.com/office/powerpoint/2010/main" val="1666403662"/>
      </p:ext>
    </p:extLst>
  </p:cSld>
  <p:clrMapOvr>
    <a:masterClrMapping/>
  </p:clrMapOvr>
  <mc:AlternateContent xmlns:mc="http://schemas.openxmlformats.org/markup-compatibility/2006">
    <mc:Choice xmlns:p14="http://schemas.microsoft.com/office/powerpoint/2010/main" Requires="p14">
      <p:transition spd="slow" p14:dur="2000" advTm="4581"/>
    </mc:Choice>
    <mc:Fallback>
      <p:transition spd="slow" advTm="458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Q11. What is the distribution of universities across different countries?</a:t>
            </a:r>
          </a:p>
        </p:txBody>
      </p:sp>
      <p:sp>
        <p:nvSpPr>
          <p:cNvPr id="5" name="TextBox 4">
            <a:extLst>
              <a:ext uri="{FF2B5EF4-FFF2-40B4-BE49-F238E27FC236}">
                <a16:creationId xmlns:a16="http://schemas.microsoft.com/office/drawing/2014/main" id="{D8B3B0E6-0D24-E375-FA4F-CC9091EC8475}"/>
              </a:ext>
            </a:extLst>
          </p:cNvPr>
          <p:cNvSpPr txBox="1"/>
          <p:nvPr/>
        </p:nvSpPr>
        <p:spPr>
          <a:xfrm>
            <a:off x="323528" y="1484784"/>
            <a:ext cx="4608512" cy="584775"/>
          </a:xfrm>
          <a:prstGeom prst="rect">
            <a:avLst/>
          </a:prstGeom>
          <a:noFill/>
        </p:spPr>
        <p:txBody>
          <a:bodyPr wrap="square" rtlCol="0">
            <a:spAutoFit/>
          </a:bodyPr>
          <a:lstStyle/>
          <a:p>
            <a:r>
              <a:rPr lang="en-US" sz="3200" b="1" dirty="0">
                <a:solidFill>
                  <a:srgbClr val="66FFFF"/>
                </a:solidFill>
                <a:latin typeface="Comic Sans MS" panose="030F0702030302020204" pitchFamily="66" charset="0"/>
              </a:rPr>
              <a:t>Graphic presentation</a:t>
            </a:r>
          </a:p>
        </p:txBody>
      </p:sp>
      <p:graphicFrame>
        <p:nvGraphicFramePr>
          <p:cNvPr id="2" name="Chart 1">
            <a:extLst>
              <a:ext uri="{FF2B5EF4-FFF2-40B4-BE49-F238E27FC236}">
                <a16:creationId xmlns:a16="http://schemas.microsoft.com/office/drawing/2014/main" id="{00000000-0008-0000-0700-000004000000}"/>
              </a:ext>
            </a:extLst>
          </p:cNvPr>
          <p:cNvGraphicFramePr>
            <a:graphicFrameLocks/>
          </p:cNvGraphicFramePr>
          <p:nvPr>
            <p:extLst>
              <p:ext uri="{D42A27DB-BD31-4B8C-83A1-F6EECF244321}">
                <p14:modId xmlns:p14="http://schemas.microsoft.com/office/powerpoint/2010/main" val="588258570"/>
              </p:ext>
            </p:extLst>
          </p:nvPr>
        </p:nvGraphicFramePr>
        <p:xfrm>
          <a:off x="539552" y="2204864"/>
          <a:ext cx="8064896" cy="44644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3689592"/>
      </p:ext>
    </p:extLst>
  </p:cSld>
  <p:clrMapOvr>
    <a:masterClrMapping/>
  </p:clrMapOvr>
  <mc:AlternateContent xmlns:mc="http://schemas.openxmlformats.org/markup-compatibility/2006">
    <mc:Choice xmlns:p14="http://schemas.microsoft.com/office/powerpoint/2010/main" Requires="p14">
      <p:transition spd="slow" p14:dur="2000" advTm="3293"/>
    </mc:Choice>
    <mc:Fallback>
      <p:transition spd="slow" advTm="329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Q12. How has the ranking of universities changed over the years?</a:t>
            </a:r>
          </a:p>
        </p:txBody>
      </p:sp>
      <p:sp>
        <p:nvSpPr>
          <p:cNvPr id="2" name="TextBox 1">
            <a:extLst>
              <a:ext uri="{FF2B5EF4-FFF2-40B4-BE49-F238E27FC236}">
                <a16:creationId xmlns:a16="http://schemas.microsoft.com/office/drawing/2014/main" id="{6EAB0C64-8E92-416D-DD2C-2D74BC4EAF25}"/>
              </a:ext>
            </a:extLst>
          </p:cNvPr>
          <p:cNvSpPr txBox="1"/>
          <p:nvPr/>
        </p:nvSpPr>
        <p:spPr>
          <a:xfrm>
            <a:off x="107504" y="1412776"/>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4" name="TextBox 3">
            <a:extLst>
              <a:ext uri="{FF2B5EF4-FFF2-40B4-BE49-F238E27FC236}">
                <a16:creationId xmlns:a16="http://schemas.microsoft.com/office/drawing/2014/main" id="{9842FE9D-5E32-5AA4-0261-C034963C481E}"/>
              </a:ext>
            </a:extLst>
          </p:cNvPr>
          <p:cNvSpPr txBox="1"/>
          <p:nvPr/>
        </p:nvSpPr>
        <p:spPr>
          <a:xfrm>
            <a:off x="85306" y="3903439"/>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pic>
        <p:nvPicPr>
          <p:cNvPr id="6" name="Picture 5">
            <a:extLst>
              <a:ext uri="{FF2B5EF4-FFF2-40B4-BE49-F238E27FC236}">
                <a16:creationId xmlns:a16="http://schemas.microsoft.com/office/drawing/2014/main" id="{C6F2AB43-F61E-4644-A815-04BA996FFCC2}"/>
              </a:ext>
            </a:extLst>
          </p:cNvPr>
          <p:cNvPicPr>
            <a:picLocks noChangeAspect="1"/>
          </p:cNvPicPr>
          <p:nvPr/>
        </p:nvPicPr>
        <p:blipFill rotWithShape="1">
          <a:blip r:embed="rId2"/>
          <a:srcRect t="15991" b="2250"/>
          <a:stretch/>
        </p:blipFill>
        <p:spPr>
          <a:xfrm>
            <a:off x="323528" y="1955329"/>
            <a:ext cx="7416824" cy="1948109"/>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5328C7A0-1013-523C-36D5-4BA3CA2A7F24}"/>
              </a:ext>
            </a:extLst>
          </p:cNvPr>
          <p:cNvSpPr/>
          <p:nvPr/>
        </p:nvSpPr>
        <p:spPr>
          <a:xfrm>
            <a:off x="467544" y="4653136"/>
            <a:ext cx="6624736" cy="20162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095869CE-9E68-6BE9-A0B1-CC77CC6121C3}"/>
              </a:ext>
            </a:extLst>
          </p:cNvPr>
          <p:cNvGraphicFramePr>
            <a:graphicFrameLocks noGrp="1"/>
          </p:cNvGraphicFramePr>
          <p:nvPr>
            <p:extLst>
              <p:ext uri="{D42A27DB-BD31-4B8C-83A1-F6EECF244321}">
                <p14:modId xmlns:p14="http://schemas.microsoft.com/office/powerpoint/2010/main" val="230119206"/>
              </p:ext>
            </p:extLst>
          </p:nvPr>
        </p:nvGraphicFramePr>
        <p:xfrm>
          <a:off x="552320" y="4812568"/>
          <a:ext cx="6455184" cy="1777226"/>
        </p:xfrm>
        <a:graphic>
          <a:graphicData uri="http://schemas.openxmlformats.org/drawingml/2006/table">
            <a:tbl>
              <a:tblPr/>
              <a:tblGrid>
                <a:gridCol w="3379124">
                  <a:extLst>
                    <a:ext uri="{9D8B030D-6E8A-4147-A177-3AD203B41FA5}">
                      <a16:colId xmlns:a16="http://schemas.microsoft.com/office/drawing/2014/main" val="2125734593"/>
                    </a:ext>
                  </a:extLst>
                </a:gridCol>
                <a:gridCol w="1496462">
                  <a:extLst>
                    <a:ext uri="{9D8B030D-6E8A-4147-A177-3AD203B41FA5}">
                      <a16:colId xmlns:a16="http://schemas.microsoft.com/office/drawing/2014/main" val="3390025994"/>
                    </a:ext>
                  </a:extLst>
                </a:gridCol>
                <a:gridCol w="1579598">
                  <a:extLst>
                    <a:ext uri="{9D8B030D-6E8A-4147-A177-3AD203B41FA5}">
                      <a16:colId xmlns:a16="http://schemas.microsoft.com/office/drawing/2014/main" val="3115498028"/>
                    </a:ext>
                  </a:extLst>
                </a:gridCol>
              </a:tblGrid>
              <a:tr h="416333">
                <a:tc>
                  <a:txBody>
                    <a:bodyPr/>
                    <a:lstStyle/>
                    <a:p>
                      <a:pPr algn="l" fontAlgn="b"/>
                      <a:r>
                        <a:rPr lang="en-US" sz="1800" b="1" i="0" u="none" strike="noStrike" dirty="0" err="1">
                          <a:solidFill>
                            <a:srgbClr val="000000"/>
                          </a:solidFill>
                          <a:effectLst/>
                          <a:latin typeface="Comic Sans MS" panose="030F0702030302020204" pitchFamily="66" charset="0"/>
                        </a:rPr>
                        <a:t>university_name</a:t>
                      </a:r>
                      <a:endParaRPr lang="en-US" sz="1800" b="1" i="0" u="none" strike="noStrike" dirty="0">
                        <a:solidFill>
                          <a:srgbClr val="000000"/>
                        </a:solidFill>
                        <a:effectLst/>
                        <a:latin typeface="Comic Sans MS" panose="030F0702030302020204" pitchFamily="66"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1" i="0" u="none" strike="noStrike" dirty="0">
                          <a:solidFill>
                            <a:srgbClr val="000000"/>
                          </a:solidFill>
                          <a:effectLst/>
                          <a:latin typeface="Comic Sans MS" panose="030F0702030302020204" pitchFamily="66" charset="0"/>
                        </a:rPr>
                        <a:t> year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1" i="0" u="none" strike="noStrike">
                          <a:solidFill>
                            <a:srgbClr val="000000"/>
                          </a:solidFill>
                          <a:effectLst/>
                          <a:latin typeface="Comic Sans MS" panose="030F0702030302020204" pitchFamily="66" charset="0"/>
                        </a:rPr>
                        <a:t> total_ranking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73502939"/>
                  </a:ext>
                </a:extLst>
              </a:tr>
              <a:tr h="320256">
                <a:tc>
                  <a:txBody>
                    <a:bodyPr/>
                    <a:lstStyle/>
                    <a:p>
                      <a:pPr algn="l" fontAlgn="ctr"/>
                      <a:r>
                        <a:rPr lang="en-US" sz="1600" b="0" i="0" u="none" strike="noStrike">
                          <a:solidFill>
                            <a:srgbClr val="000000"/>
                          </a:solidFill>
                          <a:effectLst/>
                          <a:latin typeface="Comic Sans MS" panose="030F0702030302020204" pitchFamily="66" charset="0"/>
                        </a:rPr>
                        <a:t>Harvard University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1600" b="0" i="0" u="none" strike="noStrike">
                          <a:solidFill>
                            <a:srgbClr val="000000"/>
                          </a:solidFill>
                          <a:effectLst/>
                          <a:latin typeface="Comic Sans MS" panose="030F0702030302020204" pitchFamily="66" charset="0"/>
                        </a:rPr>
                        <a:t>2011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1600" b="0" i="0" u="none" strike="noStrike" dirty="0">
                          <a:solidFill>
                            <a:srgbClr val="000000"/>
                          </a:solidFill>
                          <a:effectLst/>
                          <a:latin typeface="Comic Sans MS" panose="030F0702030302020204" pitchFamily="66" charset="0"/>
                        </a:rPr>
                        <a:t>1171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7224458"/>
                  </a:ext>
                </a:extLst>
              </a:tr>
              <a:tr h="400123">
                <a:tc>
                  <a:txBody>
                    <a:bodyPr/>
                    <a:lstStyle/>
                    <a:p>
                      <a:pPr algn="l" fontAlgn="ctr"/>
                      <a:r>
                        <a:rPr lang="en-US" sz="1800" b="0" i="0" u="none" strike="noStrike" dirty="0">
                          <a:solidFill>
                            <a:srgbClr val="000000"/>
                          </a:solidFill>
                          <a:effectLst/>
                          <a:latin typeface="Calibri" panose="020F0502020204030204" pitchFamily="34" charset="0"/>
                        </a:rPr>
                        <a:t>California Institute of Technology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1800" b="0" i="0" u="none" strike="noStrike">
                          <a:solidFill>
                            <a:srgbClr val="000000"/>
                          </a:solidFill>
                          <a:effectLst/>
                          <a:latin typeface="Calibri" panose="020F0502020204030204" pitchFamily="34" charset="0"/>
                        </a:rPr>
                        <a:t>2011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1800" b="0" i="0" u="none" strike="noStrike">
                          <a:solidFill>
                            <a:srgbClr val="000000"/>
                          </a:solidFill>
                          <a:effectLst/>
                          <a:latin typeface="Calibri" panose="020F0502020204030204" pitchFamily="34" charset="0"/>
                        </a:rPr>
                        <a:t>986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2025624"/>
                  </a:ext>
                </a:extLst>
              </a:tr>
              <a:tr h="640514">
                <a:tc>
                  <a:txBody>
                    <a:bodyPr/>
                    <a:lstStyle/>
                    <a:p>
                      <a:pPr algn="l" fontAlgn="ctr"/>
                      <a:r>
                        <a:rPr lang="en-US" sz="1800" b="0" i="0" u="none" strike="noStrike" dirty="0">
                          <a:solidFill>
                            <a:srgbClr val="000000"/>
                          </a:solidFill>
                          <a:effectLst/>
                          <a:latin typeface="Calibri" panose="020F0502020204030204" pitchFamily="34" charset="0"/>
                        </a:rPr>
                        <a:t>Massachusetts Institute of Technology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1800" b="0" i="0" u="none" strike="noStrike" dirty="0">
                          <a:solidFill>
                            <a:srgbClr val="000000"/>
                          </a:solidFill>
                          <a:effectLst/>
                          <a:latin typeface="Calibri" panose="020F0502020204030204" pitchFamily="34" charset="0"/>
                        </a:rPr>
                        <a:t>2011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1800" b="0" i="0" u="none" strike="noStrike" dirty="0">
                          <a:solidFill>
                            <a:srgbClr val="000000"/>
                          </a:solidFill>
                          <a:effectLst/>
                          <a:latin typeface="Calibri" panose="020F0502020204030204" pitchFamily="34" charset="0"/>
                        </a:rPr>
                        <a:t>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7271649"/>
                  </a:ext>
                </a:extLst>
              </a:tr>
            </a:tbl>
          </a:graphicData>
        </a:graphic>
      </p:graphicFrame>
    </p:spTree>
    <p:extLst>
      <p:ext uri="{BB962C8B-B14F-4D97-AF65-F5344CB8AC3E}">
        <p14:creationId xmlns:p14="http://schemas.microsoft.com/office/powerpoint/2010/main" val="3556380119"/>
      </p:ext>
    </p:extLst>
  </p:cSld>
  <p:clrMapOvr>
    <a:masterClrMapping/>
  </p:clrMapOvr>
  <mc:AlternateContent xmlns:mc="http://schemas.openxmlformats.org/markup-compatibility/2006">
    <mc:Choice xmlns:p14="http://schemas.microsoft.com/office/powerpoint/2010/main" Requires="p14">
      <p:transition spd="slow" p14:dur="2000" advTm="3213"/>
    </mc:Choice>
    <mc:Fallback>
      <p:transition spd="slow" advTm="3213"/>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43508" y="20074"/>
            <a:ext cx="8856984" cy="1152128"/>
          </a:xfrm>
          <a:ln>
            <a:solidFill>
              <a:srgbClr val="66FF99"/>
            </a:solidFill>
          </a:ln>
        </p:spPr>
        <p:txBody>
          <a:bodyPr tIns="91440" rIns="640080" anchor="t">
            <a:normAutofit/>
          </a:bodyPr>
          <a:lstStyle/>
          <a:p>
            <a:r>
              <a:rPr lang="en-US" sz="2000" dirty="0">
                <a:latin typeface="Comic Sans MS" panose="030F0702030302020204" pitchFamily="66" charset="0"/>
              </a:rPr>
              <a:t>Q13. What is the percentage of international students, female students, and total students across different years?</a:t>
            </a:r>
          </a:p>
        </p:txBody>
      </p:sp>
      <p:sp>
        <p:nvSpPr>
          <p:cNvPr id="2" name="TextBox 1">
            <a:extLst>
              <a:ext uri="{FF2B5EF4-FFF2-40B4-BE49-F238E27FC236}">
                <a16:creationId xmlns:a16="http://schemas.microsoft.com/office/drawing/2014/main" id="{8D4E32D9-BBED-FDF8-5EE8-3AC4D459F9A8}"/>
              </a:ext>
            </a:extLst>
          </p:cNvPr>
          <p:cNvSpPr txBox="1"/>
          <p:nvPr/>
        </p:nvSpPr>
        <p:spPr>
          <a:xfrm>
            <a:off x="107504" y="1412776"/>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4" name="TextBox 3">
            <a:extLst>
              <a:ext uri="{FF2B5EF4-FFF2-40B4-BE49-F238E27FC236}">
                <a16:creationId xmlns:a16="http://schemas.microsoft.com/office/drawing/2014/main" id="{B09C6101-F9BB-D415-E6C0-6AB1C708E8F1}"/>
              </a:ext>
            </a:extLst>
          </p:cNvPr>
          <p:cNvSpPr txBox="1"/>
          <p:nvPr/>
        </p:nvSpPr>
        <p:spPr>
          <a:xfrm>
            <a:off x="85306" y="4047455"/>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pic>
        <p:nvPicPr>
          <p:cNvPr id="6" name="Picture 5">
            <a:extLst>
              <a:ext uri="{FF2B5EF4-FFF2-40B4-BE49-F238E27FC236}">
                <a16:creationId xmlns:a16="http://schemas.microsoft.com/office/drawing/2014/main" id="{A613807F-E205-F9AC-48DD-1D0A3F1F558F}"/>
              </a:ext>
            </a:extLst>
          </p:cNvPr>
          <p:cNvPicPr>
            <a:picLocks noChangeAspect="1"/>
          </p:cNvPicPr>
          <p:nvPr/>
        </p:nvPicPr>
        <p:blipFill rotWithShape="1">
          <a:blip r:embed="rId2">
            <a:extLst>
              <a:ext uri="{28A0092B-C50C-407E-A947-70E740481C1C}">
                <a14:useLocalDpi xmlns:a14="http://schemas.microsoft.com/office/drawing/2010/main" val="0"/>
              </a:ext>
            </a:extLst>
          </a:blip>
          <a:srcRect l="16862" t="17826" r="41193" b="71932"/>
          <a:stretch/>
        </p:blipFill>
        <p:spPr>
          <a:xfrm>
            <a:off x="199810" y="1936145"/>
            <a:ext cx="8332630" cy="1967294"/>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EDBF14F5-F732-F75C-9255-90B0FAF0EEAA}"/>
              </a:ext>
            </a:extLst>
          </p:cNvPr>
          <p:cNvSpPr/>
          <p:nvPr/>
        </p:nvSpPr>
        <p:spPr>
          <a:xfrm>
            <a:off x="395536" y="4581128"/>
            <a:ext cx="3290170" cy="20882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a:extLst>
              <a:ext uri="{FF2B5EF4-FFF2-40B4-BE49-F238E27FC236}">
                <a16:creationId xmlns:a16="http://schemas.microsoft.com/office/drawing/2014/main" id="{1558AD85-232B-5881-EBCB-0BEB9B012724}"/>
              </a:ext>
            </a:extLst>
          </p:cNvPr>
          <p:cNvGraphicFramePr>
            <a:graphicFrameLocks noChangeAspect="1"/>
          </p:cNvGraphicFramePr>
          <p:nvPr>
            <p:extLst>
              <p:ext uri="{D42A27DB-BD31-4B8C-83A1-F6EECF244321}">
                <p14:modId xmlns:p14="http://schemas.microsoft.com/office/powerpoint/2010/main" val="3916684195"/>
              </p:ext>
            </p:extLst>
          </p:nvPr>
        </p:nvGraphicFramePr>
        <p:xfrm>
          <a:off x="539552" y="4653136"/>
          <a:ext cx="2952328" cy="1957374"/>
        </p:xfrm>
        <a:graphic>
          <a:graphicData uri="http://schemas.openxmlformats.org/presentationml/2006/ole">
            <mc:AlternateContent xmlns:mc="http://schemas.openxmlformats.org/markup-compatibility/2006">
              <mc:Choice xmlns:v="urn:schemas-microsoft-com:vml" Requires="v">
                <p:oleObj name="Worksheet" r:id="rId3" imgW="2104856" imgH="847658" progId="Excel.Sheet.12">
                  <p:embed/>
                </p:oleObj>
              </mc:Choice>
              <mc:Fallback>
                <p:oleObj name="Worksheet" r:id="rId3" imgW="2104856" imgH="847658" progId="Excel.Sheet.12">
                  <p:embed/>
                  <p:pic>
                    <p:nvPicPr>
                      <p:cNvPr id="0" name=""/>
                      <p:cNvPicPr/>
                      <p:nvPr/>
                    </p:nvPicPr>
                    <p:blipFill>
                      <a:blip r:embed="rId4"/>
                      <a:stretch>
                        <a:fillRect/>
                      </a:stretch>
                    </p:blipFill>
                    <p:spPr>
                      <a:xfrm>
                        <a:off x="539552" y="4653136"/>
                        <a:ext cx="2952328" cy="1957374"/>
                      </a:xfrm>
                      <a:prstGeom prst="rect">
                        <a:avLst/>
                      </a:prstGeom>
                    </p:spPr>
                  </p:pic>
                </p:oleObj>
              </mc:Fallback>
            </mc:AlternateContent>
          </a:graphicData>
        </a:graphic>
      </p:graphicFrame>
    </p:spTree>
    <p:extLst>
      <p:ext uri="{BB962C8B-B14F-4D97-AF65-F5344CB8AC3E}">
        <p14:creationId xmlns:p14="http://schemas.microsoft.com/office/powerpoint/2010/main" val="845643984"/>
      </p:ext>
    </p:extLst>
  </p:cSld>
  <p:clrMapOvr>
    <a:masterClrMapping/>
  </p:clrMapOvr>
  <mc:AlternateContent xmlns:mc="http://schemas.openxmlformats.org/markup-compatibility/2006">
    <mc:Choice xmlns:p14="http://schemas.microsoft.com/office/powerpoint/2010/main" Requires="p14">
      <p:transition spd="slow" p14:dur="2000" advTm="4972"/>
    </mc:Choice>
    <mc:Fallback>
      <p:transition spd="slow" advTm="497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1008112"/>
          </a:xfrm>
          <a:ln>
            <a:solidFill>
              <a:srgbClr val="66FF99"/>
            </a:solidFill>
          </a:ln>
        </p:spPr>
        <p:txBody>
          <a:bodyPr tIns="91440" rIns="640080" anchor="t">
            <a:normAutofit fontScale="90000"/>
          </a:bodyPr>
          <a:lstStyle/>
          <a:p>
            <a:r>
              <a:rPr lang="en-US" sz="2000" dirty="0">
                <a:latin typeface="Comic Sans MS" panose="030F0702030302020204" pitchFamily="66" charset="0"/>
              </a:rPr>
              <a:t>Q13. What is the percentage of international students, female students, and total students across different years?</a:t>
            </a:r>
          </a:p>
        </p:txBody>
      </p:sp>
      <p:sp>
        <p:nvSpPr>
          <p:cNvPr id="5" name="TextBox 4">
            <a:extLst>
              <a:ext uri="{FF2B5EF4-FFF2-40B4-BE49-F238E27FC236}">
                <a16:creationId xmlns:a16="http://schemas.microsoft.com/office/drawing/2014/main" id="{D8B3B0E6-0D24-E375-FA4F-CC9091EC8475}"/>
              </a:ext>
            </a:extLst>
          </p:cNvPr>
          <p:cNvSpPr txBox="1"/>
          <p:nvPr/>
        </p:nvSpPr>
        <p:spPr>
          <a:xfrm>
            <a:off x="323528" y="1484784"/>
            <a:ext cx="4608512" cy="584775"/>
          </a:xfrm>
          <a:prstGeom prst="rect">
            <a:avLst/>
          </a:prstGeom>
          <a:noFill/>
        </p:spPr>
        <p:txBody>
          <a:bodyPr wrap="square" rtlCol="0">
            <a:spAutoFit/>
          </a:bodyPr>
          <a:lstStyle/>
          <a:p>
            <a:r>
              <a:rPr lang="en-US" sz="3200" b="1" dirty="0">
                <a:solidFill>
                  <a:srgbClr val="66FFFF"/>
                </a:solidFill>
                <a:latin typeface="Comic Sans MS" panose="030F0702030302020204" pitchFamily="66" charset="0"/>
              </a:rPr>
              <a:t>Graphic presentation</a:t>
            </a:r>
          </a:p>
        </p:txBody>
      </p:sp>
      <p:graphicFrame>
        <p:nvGraphicFramePr>
          <p:cNvPr id="4" name="Chart 3">
            <a:extLst>
              <a:ext uri="{FF2B5EF4-FFF2-40B4-BE49-F238E27FC236}">
                <a16:creationId xmlns:a16="http://schemas.microsoft.com/office/drawing/2014/main" id="{86D271AC-9078-91BA-32E8-15D5572710C9}"/>
              </a:ext>
            </a:extLst>
          </p:cNvPr>
          <p:cNvGraphicFramePr>
            <a:graphicFrameLocks/>
          </p:cNvGraphicFramePr>
          <p:nvPr>
            <p:extLst>
              <p:ext uri="{D42A27DB-BD31-4B8C-83A1-F6EECF244321}">
                <p14:modId xmlns:p14="http://schemas.microsoft.com/office/powerpoint/2010/main" val="3748471891"/>
              </p:ext>
            </p:extLst>
          </p:nvPr>
        </p:nvGraphicFramePr>
        <p:xfrm>
          <a:off x="827584" y="2283519"/>
          <a:ext cx="7128792" cy="40978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9305470"/>
      </p:ext>
    </p:extLst>
  </p:cSld>
  <p:clrMapOvr>
    <a:masterClrMapping/>
  </p:clrMapOvr>
  <mc:AlternateContent xmlns:mc="http://schemas.openxmlformats.org/markup-compatibility/2006">
    <mc:Choice xmlns:p14="http://schemas.microsoft.com/office/powerpoint/2010/main" Requires="p14">
      <p:transition spd="slow" p14:dur="2000" advTm="4425"/>
    </mc:Choice>
    <mc:Fallback>
      <p:transition spd="slow" advTm="442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1356439"/>
            <a:ext cx="8784976" cy="5909310"/>
          </a:xfrm>
          <a:prstGeom prst="rect">
            <a:avLst/>
          </a:prstGeom>
          <a:noFill/>
        </p:spPr>
        <p:txBody>
          <a:bodyPr wrap="square" rtlCol="0">
            <a:spAutoFit/>
          </a:bodyPr>
          <a:lstStyle/>
          <a:p>
            <a:r>
              <a:rPr lang="en-IN" sz="2400" b="1" dirty="0"/>
              <a:t>5) </a:t>
            </a:r>
            <a:r>
              <a:rPr lang="en-IN" sz="2400" b="1" u="sng" dirty="0">
                <a:solidFill>
                  <a:srgbClr val="FFC000"/>
                </a:solidFill>
              </a:rPr>
              <a:t>Connecting with Tools</a:t>
            </a:r>
            <a:r>
              <a:rPr lang="en-IN" sz="2400" b="1" u="sng" dirty="0"/>
              <a:t>: </a:t>
            </a:r>
            <a:r>
              <a:rPr lang="en-IN" sz="2400" b="1" dirty="0"/>
              <a:t>   </a:t>
            </a:r>
            <a:endParaRPr lang="en-IN" sz="2400" dirty="0"/>
          </a:p>
          <a:p>
            <a:r>
              <a:rPr lang="en-IN" sz="2400" dirty="0"/>
              <a:t>        SQL scripts play a crucial role in project, enabling us to extract and manipulate data directly from a relational database. It supplies connectivity to SQL databases, allowing us to input SQL scripts and query data. Through power bi, data can be easily manipulate, transform, and visualize directly, thus simplifying the data preparation.</a:t>
            </a:r>
          </a:p>
          <a:p>
            <a:r>
              <a:rPr lang="en-IN" sz="2400" dirty="0"/>
              <a:t> </a:t>
            </a:r>
          </a:p>
          <a:p>
            <a:r>
              <a:rPr lang="en-IN" sz="2400" b="1" dirty="0"/>
              <a:t>6) </a:t>
            </a:r>
            <a:r>
              <a:rPr lang="en-IN" sz="2400" b="1" u="sng" dirty="0">
                <a:solidFill>
                  <a:srgbClr val="FFC000"/>
                </a:solidFill>
              </a:rPr>
              <a:t>Exploratory Data Analysis</a:t>
            </a:r>
            <a:r>
              <a:rPr lang="en-IN" sz="2400" b="1" u="sng" dirty="0"/>
              <a:t>:</a:t>
            </a:r>
            <a:endParaRPr lang="en-IN" sz="2400" dirty="0"/>
          </a:p>
          <a:p>
            <a:r>
              <a:rPr lang="en-IN" sz="2400" dirty="0"/>
              <a:t>        Exploratory Data Analysis (EDA) is a first step in the university success analysis project. Beginning with the EDA process, SQL queries are employed to address specific problem statements using data from the university repository. The combination of SQL for data analysis and Excel for visualization results in a dynamic and interactive approach to EDA.</a:t>
            </a:r>
          </a:p>
          <a:p>
            <a:endParaRPr lang="en-IN" sz="2400" dirty="0"/>
          </a:p>
          <a:p>
            <a:endParaRPr lang="en-IN" dirty="0">
              <a:latin typeface="Comic Sans MS" pitchFamily="66" charset="0"/>
            </a:endParaRPr>
          </a:p>
        </p:txBody>
      </p:sp>
      <p:sp>
        <p:nvSpPr>
          <p:cNvPr id="4" name="Title 2"/>
          <p:cNvSpPr>
            <a:spLocks noGrp="1"/>
          </p:cNvSpPr>
          <p:nvPr>
            <p:ph type="title"/>
          </p:nvPr>
        </p:nvSpPr>
        <p:spPr>
          <a:xfrm>
            <a:off x="2339752" y="404664"/>
            <a:ext cx="4114800" cy="701040"/>
          </a:xfrm>
          <a:ln>
            <a:solidFill>
              <a:srgbClr val="FF00FF"/>
            </a:solidFill>
          </a:ln>
        </p:spPr>
        <p:txBody>
          <a:bodyPr>
            <a:normAutofit/>
          </a:bodyPr>
          <a:lstStyle/>
          <a:p>
            <a:r>
              <a:rPr lang="en-IN" sz="2800" u="sng" dirty="0">
                <a:latin typeface="Comic Sans MS" pitchFamily="66" charset="0"/>
              </a:rPr>
              <a:t>The Processes: </a:t>
            </a:r>
            <a:endParaRPr lang="en-IN" sz="2800" dirty="0">
              <a:latin typeface="Comic Sans MS" pitchFamily="66" charset="0"/>
            </a:endParaRPr>
          </a:p>
        </p:txBody>
      </p:sp>
    </p:spTree>
    <p:extLst>
      <p:ext uri="{BB962C8B-B14F-4D97-AF65-F5344CB8AC3E}">
        <p14:creationId xmlns:p14="http://schemas.microsoft.com/office/powerpoint/2010/main" val="244760366"/>
      </p:ext>
    </p:extLst>
  </p:cSld>
  <p:clrMapOvr>
    <a:masterClrMapping/>
  </p:clrMapOvr>
  <mc:AlternateContent xmlns:mc="http://schemas.openxmlformats.org/markup-compatibility/2006">
    <mc:Choice xmlns:p14="http://schemas.microsoft.com/office/powerpoint/2010/main" Requires="p14">
      <p:transition spd="slow" p14:dur="2000" advTm="4345"/>
    </mc:Choice>
    <mc:Fallback>
      <p:transition spd="slow" advTm="434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Q14. How has the ranking score of university evolved over the years</a:t>
            </a:r>
          </a:p>
        </p:txBody>
      </p:sp>
      <p:sp>
        <p:nvSpPr>
          <p:cNvPr id="2" name="TextBox 1">
            <a:extLst>
              <a:ext uri="{FF2B5EF4-FFF2-40B4-BE49-F238E27FC236}">
                <a16:creationId xmlns:a16="http://schemas.microsoft.com/office/drawing/2014/main" id="{3C8A5FBA-2C87-F2C2-C5BD-7B26BBEE6861}"/>
              </a:ext>
            </a:extLst>
          </p:cNvPr>
          <p:cNvSpPr txBox="1"/>
          <p:nvPr/>
        </p:nvSpPr>
        <p:spPr>
          <a:xfrm>
            <a:off x="107504" y="1412776"/>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4" name="TextBox 3">
            <a:extLst>
              <a:ext uri="{FF2B5EF4-FFF2-40B4-BE49-F238E27FC236}">
                <a16:creationId xmlns:a16="http://schemas.microsoft.com/office/drawing/2014/main" id="{0D5E71D4-F0D8-732E-5219-A8814026B763}"/>
              </a:ext>
            </a:extLst>
          </p:cNvPr>
          <p:cNvSpPr txBox="1"/>
          <p:nvPr/>
        </p:nvSpPr>
        <p:spPr>
          <a:xfrm>
            <a:off x="85306" y="3903439"/>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pic>
        <p:nvPicPr>
          <p:cNvPr id="7" name="Picture 6">
            <a:extLst>
              <a:ext uri="{FF2B5EF4-FFF2-40B4-BE49-F238E27FC236}">
                <a16:creationId xmlns:a16="http://schemas.microsoft.com/office/drawing/2014/main" id="{3DB9BF32-EF77-BA1A-577A-914BA4B57F25}"/>
              </a:ext>
            </a:extLst>
          </p:cNvPr>
          <p:cNvPicPr>
            <a:picLocks noChangeAspect="1"/>
          </p:cNvPicPr>
          <p:nvPr/>
        </p:nvPicPr>
        <p:blipFill rotWithShape="1">
          <a:blip r:embed="rId2"/>
          <a:srcRect l="-1530" t="18689" r="1530" b="3533"/>
          <a:stretch/>
        </p:blipFill>
        <p:spPr>
          <a:xfrm>
            <a:off x="161844" y="1988839"/>
            <a:ext cx="7938548" cy="1914599"/>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B4982BA3-034B-F4FD-CC06-AEA174A5794D}"/>
              </a:ext>
            </a:extLst>
          </p:cNvPr>
          <p:cNvSpPr/>
          <p:nvPr/>
        </p:nvSpPr>
        <p:spPr>
          <a:xfrm>
            <a:off x="179512" y="4509120"/>
            <a:ext cx="7488832" cy="20162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Object 8">
            <a:extLst>
              <a:ext uri="{FF2B5EF4-FFF2-40B4-BE49-F238E27FC236}">
                <a16:creationId xmlns:a16="http://schemas.microsoft.com/office/drawing/2014/main" id="{4133FEE3-2DF1-AFD5-5500-A91CF70A4157}"/>
              </a:ext>
            </a:extLst>
          </p:cNvPr>
          <p:cNvGraphicFramePr>
            <a:graphicFrameLocks noChangeAspect="1"/>
          </p:cNvGraphicFramePr>
          <p:nvPr>
            <p:extLst>
              <p:ext uri="{D42A27DB-BD31-4B8C-83A1-F6EECF244321}">
                <p14:modId xmlns:p14="http://schemas.microsoft.com/office/powerpoint/2010/main" val="3617534188"/>
              </p:ext>
            </p:extLst>
          </p:nvPr>
        </p:nvGraphicFramePr>
        <p:xfrm>
          <a:off x="340935" y="4688017"/>
          <a:ext cx="7165986" cy="1757811"/>
        </p:xfrm>
        <a:graphic>
          <a:graphicData uri="http://schemas.openxmlformats.org/presentationml/2006/ole">
            <mc:AlternateContent xmlns:mc="http://schemas.openxmlformats.org/markup-compatibility/2006">
              <mc:Choice xmlns:v="urn:schemas-microsoft-com:vml" Requires="v">
                <p:oleObj name="Worksheet" r:id="rId3" imgW="4467288" imgH="771490" progId="Excel.Sheet.12">
                  <p:embed/>
                </p:oleObj>
              </mc:Choice>
              <mc:Fallback>
                <p:oleObj name="Worksheet" r:id="rId3" imgW="4467288" imgH="771490" progId="Excel.Sheet.12">
                  <p:embed/>
                  <p:pic>
                    <p:nvPicPr>
                      <p:cNvPr id="0" name=""/>
                      <p:cNvPicPr/>
                      <p:nvPr/>
                    </p:nvPicPr>
                    <p:blipFill>
                      <a:blip r:embed="rId4"/>
                      <a:stretch>
                        <a:fillRect/>
                      </a:stretch>
                    </p:blipFill>
                    <p:spPr>
                      <a:xfrm>
                        <a:off x="340935" y="4688017"/>
                        <a:ext cx="7165986" cy="1757811"/>
                      </a:xfrm>
                      <a:prstGeom prst="rect">
                        <a:avLst/>
                      </a:prstGeom>
                    </p:spPr>
                  </p:pic>
                </p:oleObj>
              </mc:Fallback>
            </mc:AlternateContent>
          </a:graphicData>
        </a:graphic>
      </p:graphicFrame>
    </p:spTree>
    <p:extLst>
      <p:ext uri="{BB962C8B-B14F-4D97-AF65-F5344CB8AC3E}">
        <p14:creationId xmlns:p14="http://schemas.microsoft.com/office/powerpoint/2010/main" val="3079067166"/>
      </p:ext>
    </p:extLst>
  </p:cSld>
  <p:clrMapOvr>
    <a:masterClrMapping/>
  </p:clrMapOvr>
  <mc:AlternateContent xmlns:mc="http://schemas.openxmlformats.org/markup-compatibility/2006">
    <mc:Choice xmlns:p14="http://schemas.microsoft.com/office/powerpoint/2010/main" Requires="p14">
      <p:transition spd="slow" p14:dur="2000" advTm="3677"/>
    </mc:Choice>
    <mc:Fallback>
      <p:transition spd="slow" advTm="3677"/>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a:bodyPr>
          <a:lstStyle/>
          <a:p>
            <a:r>
              <a:rPr lang="en-US" sz="2000" dirty="0">
                <a:latin typeface="Comic Sans MS" panose="030F0702030302020204" pitchFamily="66" charset="0"/>
              </a:rPr>
              <a:t>Q14. How has the ranking score of university evolved over the years</a:t>
            </a:r>
          </a:p>
        </p:txBody>
      </p:sp>
      <p:sp>
        <p:nvSpPr>
          <p:cNvPr id="5" name="TextBox 4">
            <a:extLst>
              <a:ext uri="{FF2B5EF4-FFF2-40B4-BE49-F238E27FC236}">
                <a16:creationId xmlns:a16="http://schemas.microsoft.com/office/drawing/2014/main" id="{D8B3B0E6-0D24-E375-FA4F-CC9091EC8475}"/>
              </a:ext>
            </a:extLst>
          </p:cNvPr>
          <p:cNvSpPr txBox="1"/>
          <p:nvPr/>
        </p:nvSpPr>
        <p:spPr>
          <a:xfrm>
            <a:off x="323528" y="1484784"/>
            <a:ext cx="4608512" cy="584775"/>
          </a:xfrm>
          <a:prstGeom prst="rect">
            <a:avLst/>
          </a:prstGeom>
          <a:noFill/>
        </p:spPr>
        <p:txBody>
          <a:bodyPr wrap="square" rtlCol="0">
            <a:spAutoFit/>
          </a:bodyPr>
          <a:lstStyle/>
          <a:p>
            <a:r>
              <a:rPr lang="en-US" sz="3200" b="1" dirty="0">
                <a:solidFill>
                  <a:srgbClr val="66FFFF"/>
                </a:solidFill>
                <a:latin typeface="Comic Sans MS" panose="030F0702030302020204" pitchFamily="66" charset="0"/>
              </a:rPr>
              <a:t>Graphic presentation</a:t>
            </a:r>
          </a:p>
        </p:txBody>
      </p:sp>
      <p:graphicFrame>
        <p:nvGraphicFramePr>
          <p:cNvPr id="2" name="Chart 1">
            <a:extLst>
              <a:ext uri="{FF2B5EF4-FFF2-40B4-BE49-F238E27FC236}">
                <a16:creationId xmlns:a16="http://schemas.microsoft.com/office/drawing/2014/main" id="{D8EAA611-7CC0-7C4E-3BC6-EF2A74A99F26}"/>
              </a:ext>
            </a:extLst>
          </p:cNvPr>
          <p:cNvGraphicFramePr>
            <a:graphicFrameLocks/>
          </p:cNvGraphicFramePr>
          <p:nvPr>
            <p:extLst>
              <p:ext uri="{D42A27DB-BD31-4B8C-83A1-F6EECF244321}">
                <p14:modId xmlns:p14="http://schemas.microsoft.com/office/powerpoint/2010/main" val="3123642085"/>
              </p:ext>
            </p:extLst>
          </p:nvPr>
        </p:nvGraphicFramePr>
        <p:xfrm>
          <a:off x="323528" y="2132856"/>
          <a:ext cx="8568952" cy="45853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9004706"/>
      </p:ext>
    </p:extLst>
  </p:cSld>
  <p:clrMapOvr>
    <a:masterClrMapping/>
  </p:clrMapOvr>
  <mc:AlternateContent xmlns:mc="http://schemas.openxmlformats.org/markup-compatibility/2006">
    <mc:Choice xmlns:p14="http://schemas.microsoft.com/office/powerpoint/2010/main" Requires="p14">
      <p:transition spd="slow" p14:dur="2000" advTm="4673"/>
    </mc:Choice>
    <mc:Fallback>
      <p:transition spd="slow" advTm="4673"/>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fontScale="90000"/>
          </a:bodyPr>
          <a:lstStyle/>
          <a:p>
            <a:r>
              <a:rPr lang="en-US" sz="2000" dirty="0">
                <a:latin typeface="Comic Sans MS" panose="030F0702030302020204" pitchFamily="66" charset="0"/>
              </a:rPr>
              <a:t>Q15. Is there a relationship between a university's ranking score and the number of students over time?</a:t>
            </a:r>
          </a:p>
        </p:txBody>
      </p:sp>
      <p:sp>
        <p:nvSpPr>
          <p:cNvPr id="2" name="TextBox 1">
            <a:extLst>
              <a:ext uri="{FF2B5EF4-FFF2-40B4-BE49-F238E27FC236}">
                <a16:creationId xmlns:a16="http://schemas.microsoft.com/office/drawing/2014/main" id="{138F9520-4B26-C03A-8331-01E43D75308A}"/>
              </a:ext>
            </a:extLst>
          </p:cNvPr>
          <p:cNvSpPr txBox="1"/>
          <p:nvPr/>
        </p:nvSpPr>
        <p:spPr>
          <a:xfrm>
            <a:off x="107504" y="1412776"/>
            <a:ext cx="3600400" cy="461665"/>
          </a:xfrm>
          <a:prstGeom prst="rect">
            <a:avLst/>
          </a:prstGeom>
          <a:noFill/>
        </p:spPr>
        <p:txBody>
          <a:bodyPr wrap="square" rtlCol="0">
            <a:spAutoFit/>
          </a:bodyPr>
          <a:lstStyle/>
          <a:p>
            <a:r>
              <a:rPr lang="en-US" sz="2400" dirty="0">
                <a:solidFill>
                  <a:srgbClr val="66FFFF"/>
                </a:solidFill>
                <a:latin typeface="Comic Sans MS" panose="030F0702030302020204" pitchFamily="66" charset="0"/>
              </a:rPr>
              <a:t>Query solved using SQL</a:t>
            </a:r>
          </a:p>
        </p:txBody>
      </p:sp>
      <p:sp>
        <p:nvSpPr>
          <p:cNvPr id="4" name="TextBox 3">
            <a:extLst>
              <a:ext uri="{FF2B5EF4-FFF2-40B4-BE49-F238E27FC236}">
                <a16:creationId xmlns:a16="http://schemas.microsoft.com/office/drawing/2014/main" id="{69567830-8238-BC36-7812-42C4BDB19AAD}"/>
              </a:ext>
            </a:extLst>
          </p:cNvPr>
          <p:cNvSpPr txBox="1"/>
          <p:nvPr/>
        </p:nvSpPr>
        <p:spPr>
          <a:xfrm>
            <a:off x="85306" y="3903439"/>
            <a:ext cx="3600400" cy="461665"/>
          </a:xfrm>
          <a:prstGeom prst="rect">
            <a:avLst/>
          </a:prstGeom>
          <a:noFill/>
        </p:spPr>
        <p:txBody>
          <a:bodyPr wrap="square" rtlCol="0">
            <a:spAutoFit/>
          </a:bodyPr>
          <a:lstStyle/>
          <a:p>
            <a:r>
              <a:rPr lang="en-US" sz="2400" dirty="0">
                <a:solidFill>
                  <a:srgbClr val="FF00FF"/>
                </a:solidFill>
                <a:latin typeface="Comic Sans MS" panose="030F0702030302020204" pitchFamily="66" charset="0"/>
              </a:rPr>
              <a:t>Output of query </a:t>
            </a:r>
          </a:p>
        </p:txBody>
      </p:sp>
      <p:pic>
        <p:nvPicPr>
          <p:cNvPr id="6" name="Picture 5">
            <a:extLst>
              <a:ext uri="{FF2B5EF4-FFF2-40B4-BE49-F238E27FC236}">
                <a16:creationId xmlns:a16="http://schemas.microsoft.com/office/drawing/2014/main" id="{B7CCEF48-5434-4317-B998-017B8F1AF750}"/>
              </a:ext>
            </a:extLst>
          </p:cNvPr>
          <p:cNvPicPr>
            <a:picLocks noChangeAspect="1"/>
          </p:cNvPicPr>
          <p:nvPr/>
        </p:nvPicPr>
        <p:blipFill rotWithShape="1">
          <a:blip r:embed="rId2"/>
          <a:srcRect l="1779" t="13326" r="1036" b="6010"/>
          <a:stretch/>
        </p:blipFill>
        <p:spPr>
          <a:xfrm>
            <a:off x="179512" y="1879983"/>
            <a:ext cx="7704856" cy="2023456"/>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034FDD9E-862D-B406-09C2-AAA519BD427C}"/>
              </a:ext>
            </a:extLst>
          </p:cNvPr>
          <p:cNvSpPr/>
          <p:nvPr/>
        </p:nvSpPr>
        <p:spPr>
          <a:xfrm>
            <a:off x="323528" y="4653136"/>
            <a:ext cx="5904656" cy="20234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a:extLst>
              <a:ext uri="{FF2B5EF4-FFF2-40B4-BE49-F238E27FC236}">
                <a16:creationId xmlns:a16="http://schemas.microsoft.com/office/drawing/2014/main" id="{85573943-347C-DFB6-4406-FC7F3B9FEE2B}"/>
              </a:ext>
            </a:extLst>
          </p:cNvPr>
          <p:cNvGraphicFramePr>
            <a:graphicFrameLocks noChangeAspect="1"/>
          </p:cNvGraphicFramePr>
          <p:nvPr>
            <p:extLst>
              <p:ext uri="{D42A27DB-BD31-4B8C-83A1-F6EECF244321}">
                <p14:modId xmlns:p14="http://schemas.microsoft.com/office/powerpoint/2010/main" val="1283035233"/>
              </p:ext>
            </p:extLst>
          </p:nvPr>
        </p:nvGraphicFramePr>
        <p:xfrm>
          <a:off x="470545" y="4760250"/>
          <a:ext cx="5505239" cy="1765094"/>
        </p:xfrm>
        <a:graphic>
          <a:graphicData uri="http://schemas.openxmlformats.org/presentationml/2006/ole">
            <mc:AlternateContent xmlns:mc="http://schemas.openxmlformats.org/markup-compatibility/2006">
              <mc:Choice xmlns:v="urn:schemas-microsoft-com:vml" Requires="v">
                <p:oleObj name="Worksheet" r:id="rId3" imgW="3381386" imgH="999995" progId="Excel.Sheet.12">
                  <p:embed/>
                </p:oleObj>
              </mc:Choice>
              <mc:Fallback>
                <p:oleObj name="Worksheet" r:id="rId3" imgW="3381386" imgH="999995" progId="Excel.Sheet.12">
                  <p:embed/>
                  <p:pic>
                    <p:nvPicPr>
                      <p:cNvPr id="0" name=""/>
                      <p:cNvPicPr/>
                      <p:nvPr/>
                    </p:nvPicPr>
                    <p:blipFill>
                      <a:blip r:embed="rId4"/>
                      <a:stretch>
                        <a:fillRect/>
                      </a:stretch>
                    </p:blipFill>
                    <p:spPr>
                      <a:xfrm>
                        <a:off x="470545" y="4760250"/>
                        <a:ext cx="5505239" cy="1765094"/>
                      </a:xfrm>
                      <a:prstGeom prst="rect">
                        <a:avLst/>
                      </a:prstGeom>
                    </p:spPr>
                  </p:pic>
                </p:oleObj>
              </mc:Fallback>
            </mc:AlternateContent>
          </a:graphicData>
        </a:graphic>
      </p:graphicFrame>
    </p:spTree>
    <p:extLst>
      <p:ext uri="{BB962C8B-B14F-4D97-AF65-F5344CB8AC3E}">
        <p14:creationId xmlns:p14="http://schemas.microsoft.com/office/powerpoint/2010/main" val="2995340633"/>
      </p:ext>
    </p:extLst>
  </p:cSld>
  <p:clrMapOvr>
    <a:masterClrMapping/>
  </p:clrMapOvr>
  <mc:AlternateContent xmlns:mc="http://schemas.openxmlformats.org/markup-compatibility/2006">
    <mc:Choice xmlns:p14="http://schemas.microsoft.com/office/powerpoint/2010/main" Requires="p14">
      <p:transition spd="slow" p14:dur="2000" advTm="3234"/>
    </mc:Choice>
    <mc:Fallback>
      <p:transition spd="slow" advTm="3234"/>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E0EC1-4FCC-F4F8-D47A-0DE2510C7C1E}"/>
              </a:ext>
            </a:extLst>
          </p:cNvPr>
          <p:cNvSpPr>
            <a:spLocks noGrp="1"/>
          </p:cNvSpPr>
          <p:nvPr>
            <p:ph type="title"/>
          </p:nvPr>
        </p:nvSpPr>
        <p:spPr>
          <a:xfrm>
            <a:off x="179512" y="188640"/>
            <a:ext cx="8712968" cy="936104"/>
          </a:xfrm>
          <a:ln>
            <a:solidFill>
              <a:srgbClr val="66FF99"/>
            </a:solidFill>
          </a:ln>
        </p:spPr>
        <p:txBody>
          <a:bodyPr tIns="91440" rIns="640080" anchor="t">
            <a:normAutofit fontScale="90000"/>
          </a:bodyPr>
          <a:lstStyle/>
          <a:p>
            <a:r>
              <a:rPr lang="en-US" sz="2000" dirty="0">
                <a:latin typeface="Comic Sans MS" panose="030F0702030302020204" pitchFamily="66" charset="0"/>
              </a:rPr>
              <a:t>Q15. Is there a relationship between a university's ranking score and the number of students over time?</a:t>
            </a:r>
          </a:p>
        </p:txBody>
      </p:sp>
      <p:sp>
        <p:nvSpPr>
          <p:cNvPr id="5" name="TextBox 4">
            <a:extLst>
              <a:ext uri="{FF2B5EF4-FFF2-40B4-BE49-F238E27FC236}">
                <a16:creationId xmlns:a16="http://schemas.microsoft.com/office/drawing/2014/main" id="{D8B3B0E6-0D24-E375-FA4F-CC9091EC8475}"/>
              </a:ext>
            </a:extLst>
          </p:cNvPr>
          <p:cNvSpPr txBox="1"/>
          <p:nvPr/>
        </p:nvSpPr>
        <p:spPr>
          <a:xfrm>
            <a:off x="323528" y="1484784"/>
            <a:ext cx="4608512" cy="584775"/>
          </a:xfrm>
          <a:prstGeom prst="rect">
            <a:avLst/>
          </a:prstGeom>
          <a:noFill/>
        </p:spPr>
        <p:txBody>
          <a:bodyPr wrap="square" rtlCol="0">
            <a:spAutoFit/>
          </a:bodyPr>
          <a:lstStyle/>
          <a:p>
            <a:r>
              <a:rPr lang="en-US" sz="3200" b="1" dirty="0">
                <a:solidFill>
                  <a:srgbClr val="66FFFF"/>
                </a:solidFill>
                <a:latin typeface="Comic Sans MS" panose="030F0702030302020204" pitchFamily="66" charset="0"/>
              </a:rPr>
              <a:t>Graphic presentation</a:t>
            </a:r>
          </a:p>
        </p:txBody>
      </p:sp>
      <p:graphicFrame>
        <p:nvGraphicFramePr>
          <p:cNvPr id="2" name="Chart 1">
            <a:extLst>
              <a:ext uri="{FF2B5EF4-FFF2-40B4-BE49-F238E27FC236}">
                <a16:creationId xmlns:a16="http://schemas.microsoft.com/office/drawing/2014/main" id="{5EB75A4A-BD98-4CF9-8DE0-6B971E060CC1}"/>
              </a:ext>
            </a:extLst>
          </p:cNvPr>
          <p:cNvGraphicFramePr>
            <a:graphicFrameLocks/>
          </p:cNvGraphicFramePr>
          <p:nvPr>
            <p:extLst>
              <p:ext uri="{D42A27DB-BD31-4B8C-83A1-F6EECF244321}">
                <p14:modId xmlns:p14="http://schemas.microsoft.com/office/powerpoint/2010/main" val="1810489917"/>
              </p:ext>
            </p:extLst>
          </p:nvPr>
        </p:nvGraphicFramePr>
        <p:xfrm>
          <a:off x="539552" y="2276872"/>
          <a:ext cx="8280920" cy="42484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9677508"/>
      </p:ext>
    </p:extLst>
  </p:cSld>
  <p:clrMapOvr>
    <a:masterClrMapping/>
  </p:clrMapOvr>
  <mc:AlternateContent xmlns:mc="http://schemas.openxmlformats.org/markup-compatibility/2006">
    <mc:Choice xmlns:p14="http://schemas.microsoft.com/office/powerpoint/2010/main" Requires="p14">
      <p:transition spd="slow" p14:dur="2000" advTm="5431"/>
    </mc:Choice>
    <mc:Fallback>
      <p:transition spd="slow" advTm="5431"/>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EF4574-3E21-87EC-D126-8BF6DA9CA461}"/>
              </a:ext>
            </a:extLst>
          </p:cNvPr>
          <p:cNvSpPr txBox="1"/>
          <p:nvPr/>
        </p:nvSpPr>
        <p:spPr>
          <a:xfrm>
            <a:off x="1403648" y="1772816"/>
            <a:ext cx="6336704" cy="1200329"/>
          </a:xfrm>
          <a:prstGeom prst="rect">
            <a:avLst/>
          </a:prstGeom>
          <a:noFill/>
        </p:spPr>
        <p:txBody>
          <a:bodyPr wrap="square" rtlCol="0">
            <a:spAutoFit/>
          </a:bodyPr>
          <a:lstStyle/>
          <a:p>
            <a:r>
              <a:rPr lang="en-US" sz="7200" dirty="0">
                <a:latin typeface="Comic Sans MS" panose="030F0702030302020204" pitchFamily="66" charset="0"/>
              </a:rPr>
              <a:t>Thank You </a:t>
            </a:r>
          </a:p>
        </p:txBody>
      </p:sp>
    </p:spTree>
    <p:extLst>
      <p:ext uri="{BB962C8B-B14F-4D97-AF65-F5344CB8AC3E}">
        <p14:creationId xmlns:p14="http://schemas.microsoft.com/office/powerpoint/2010/main" val="3480932584"/>
      </p:ext>
    </p:extLst>
  </p:cSld>
  <p:clrMapOvr>
    <a:masterClrMapping/>
  </p:clrMapOvr>
  <mc:AlternateContent xmlns:mc="http://schemas.openxmlformats.org/markup-compatibility/2006">
    <mc:Choice xmlns:p14="http://schemas.microsoft.com/office/powerpoint/2010/main" Requires="p14">
      <p:transition spd="slow" p14:dur="2000" advTm="2667"/>
    </mc:Choice>
    <mc:Fallback>
      <p:transition spd="slow" advTm="266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1356439"/>
            <a:ext cx="8784976" cy="4893647"/>
          </a:xfrm>
          <a:prstGeom prst="rect">
            <a:avLst/>
          </a:prstGeom>
          <a:noFill/>
        </p:spPr>
        <p:txBody>
          <a:bodyPr wrap="square" rtlCol="0">
            <a:spAutoFit/>
          </a:bodyPr>
          <a:lstStyle/>
          <a:p>
            <a:r>
              <a:rPr lang="en-IN" sz="2400" b="1" dirty="0"/>
              <a:t>7) </a:t>
            </a:r>
            <a:r>
              <a:rPr lang="en-IN" sz="2400" b="1" u="sng" dirty="0">
                <a:solidFill>
                  <a:srgbClr val="FFC000"/>
                </a:solidFill>
              </a:rPr>
              <a:t>Power-Bi Analysis</a:t>
            </a:r>
            <a:r>
              <a:rPr lang="en-IN" sz="2400" b="1" u="sng" dirty="0"/>
              <a:t>:     </a:t>
            </a:r>
            <a:endParaRPr lang="en-IN" sz="2400" dirty="0"/>
          </a:p>
          <a:p>
            <a:r>
              <a:rPr lang="en-IN" sz="2400" dirty="0"/>
              <a:t>           In the university success analysis project, Power BI serves as a crucial platform for creating interactive and insightful visualizations that translate raw data into meaningful representations. This step involves various visualization techniques such as Bar/Column charts, Pie charts, Area charts, Line charts, and matrix charts to present key factors from the EDA phase. </a:t>
            </a:r>
          </a:p>
          <a:p>
            <a:r>
              <a:rPr lang="en-IN" sz="2400" dirty="0"/>
              <a:t> </a:t>
            </a:r>
          </a:p>
          <a:p>
            <a:r>
              <a:rPr lang="en-IN" sz="2400" b="1" dirty="0"/>
              <a:t>8) </a:t>
            </a:r>
            <a:r>
              <a:rPr lang="en-IN" sz="2400" b="1" u="sng" dirty="0">
                <a:solidFill>
                  <a:srgbClr val="FFC000"/>
                </a:solidFill>
              </a:rPr>
              <a:t>Documentation</a:t>
            </a:r>
            <a:r>
              <a:rPr lang="en-IN" sz="2400" b="1" u="sng" dirty="0"/>
              <a:t>: </a:t>
            </a:r>
            <a:endParaRPr lang="en-IN" sz="2400" dirty="0"/>
          </a:p>
          <a:p>
            <a:r>
              <a:rPr lang="en-IN" sz="2400" dirty="0"/>
              <a:t>            Documentation is a cornerstone of project, ensuring that organized work, accessible, and comprehensible to all stakeholders. I have created a comprehensive documentation strategy that includes diverse types of files to capture the various aspects of the project. </a:t>
            </a:r>
            <a:endParaRPr lang="en-IN" dirty="0">
              <a:latin typeface="Comic Sans MS" pitchFamily="66" charset="0"/>
            </a:endParaRPr>
          </a:p>
        </p:txBody>
      </p:sp>
      <p:sp>
        <p:nvSpPr>
          <p:cNvPr id="4" name="Title 2"/>
          <p:cNvSpPr>
            <a:spLocks noGrp="1"/>
          </p:cNvSpPr>
          <p:nvPr>
            <p:ph type="title"/>
          </p:nvPr>
        </p:nvSpPr>
        <p:spPr>
          <a:xfrm>
            <a:off x="2339752" y="404664"/>
            <a:ext cx="4114800" cy="701040"/>
          </a:xfrm>
          <a:ln>
            <a:solidFill>
              <a:srgbClr val="FF00FF"/>
            </a:solidFill>
          </a:ln>
        </p:spPr>
        <p:txBody>
          <a:bodyPr>
            <a:normAutofit/>
          </a:bodyPr>
          <a:lstStyle/>
          <a:p>
            <a:r>
              <a:rPr lang="en-IN" sz="2800" u="sng" dirty="0">
                <a:latin typeface="Comic Sans MS" pitchFamily="66" charset="0"/>
              </a:rPr>
              <a:t>The Processes: </a:t>
            </a:r>
            <a:endParaRPr lang="en-IN" sz="2800" dirty="0">
              <a:latin typeface="Comic Sans MS" pitchFamily="66" charset="0"/>
            </a:endParaRPr>
          </a:p>
        </p:txBody>
      </p:sp>
    </p:spTree>
    <p:extLst>
      <p:ext uri="{BB962C8B-B14F-4D97-AF65-F5344CB8AC3E}">
        <p14:creationId xmlns:p14="http://schemas.microsoft.com/office/powerpoint/2010/main" val="1417581060"/>
      </p:ext>
    </p:extLst>
  </p:cSld>
  <p:clrMapOvr>
    <a:masterClrMapping/>
  </p:clrMapOvr>
  <mc:AlternateContent xmlns:mc="http://schemas.openxmlformats.org/markup-compatibility/2006">
    <mc:Choice xmlns:p14="http://schemas.microsoft.com/office/powerpoint/2010/main" Requires="p14">
      <p:transition spd="slow" p14:dur="2000" advTm="4310"/>
    </mc:Choice>
    <mc:Fallback>
      <p:transition spd="slow" advTm="431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07504" y="1412776"/>
            <a:ext cx="8928992" cy="5328592"/>
          </a:xfrm>
        </p:spPr>
        <p:txBody>
          <a:bodyPr>
            <a:normAutofit fontScale="92500" lnSpcReduction="20000"/>
          </a:bodyPr>
          <a:lstStyle/>
          <a:p>
            <a:pPr algn="l">
              <a:lnSpc>
                <a:spcPct val="110000"/>
              </a:lnSpc>
            </a:pPr>
            <a:r>
              <a:rPr lang="en-IN" sz="2400" b="1" u="sng" dirty="0">
                <a:solidFill>
                  <a:srgbClr val="FFFF00"/>
                </a:solidFill>
                <a:latin typeface="Comic Sans MS" pitchFamily="66" charset="0"/>
              </a:rPr>
              <a:t>Country Table:</a:t>
            </a:r>
            <a:r>
              <a:rPr lang="en-IN" sz="2400" b="1" dirty="0">
                <a:solidFill>
                  <a:srgbClr val="FFFF00"/>
                </a:solidFill>
                <a:latin typeface="Comic Sans MS" pitchFamily="66" charset="0"/>
              </a:rPr>
              <a:t>  </a:t>
            </a:r>
            <a:r>
              <a:rPr lang="en-IN" sz="2400" dirty="0">
                <a:latin typeface="Comic Sans MS" pitchFamily="66" charset="0"/>
              </a:rPr>
              <a:t>A catalogue of countries included in the dataset, providing a fundamental geographic context. </a:t>
            </a:r>
          </a:p>
          <a:p>
            <a:pPr algn="l">
              <a:lnSpc>
                <a:spcPct val="110000"/>
              </a:lnSpc>
            </a:pPr>
            <a:r>
              <a:rPr lang="en-IN" sz="2400" dirty="0">
                <a:solidFill>
                  <a:srgbClr val="00FF00"/>
                </a:solidFill>
                <a:latin typeface="Comic Sans MS" pitchFamily="66" charset="0"/>
              </a:rPr>
              <a:t>Table contains </a:t>
            </a:r>
          </a:p>
          <a:p>
            <a:pPr algn="l">
              <a:lnSpc>
                <a:spcPct val="110000"/>
              </a:lnSpc>
            </a:pPr>
            <a:r>
              <a:rPr lang="en-IN" sz="2400" dirty="0">
                <a:solidFill>
                  <a:srgbClr val="00FF00"/>
                </a:solidFill>
                <a:latin typeface="Comic Sans MS" pitchFamily="66" charset="0"/>
              </a:rPr>
              <a:t>ID</a:t>
            </a:r>
            <a:r>
              <a:rPr lang="en-IN" sz="2400" dirty="0">
                <a:latin typeface="Comic Sans MS" pitchFamily="66" charset="0"/>
              </a:rPr>
              <a:t>: - A unique identifier assigned to each country.		</a:t>
            </a:r>
          </a:p>
          <a:p>
            <a:pPr algn="l">
              <a:lnSpc>
                <a:spcPct val="110000"/>
              </a:lnSpc>
            </a:pPr>
            <a:r>
              <a:rPr lang="en-IN" sz="2400" dirty="0">
                <a:solidFill>
                  <a:srgbClr val="00FF00"/>
                </a:solidFill>
                <a:latin typeface="Comic Sans MS" pitchFamily="66" charset="0"/>
              </a:rPr>
              <a:t>Country name</a:t>
            </a:r>
            <a:r>
              <a:rPr lang="en-IN" sz="2400" dirty="0">
                <a:latin typeface="Comic Sans MS" pitchFamily="66" charset="0"/>
              </a:rPr>
              <a:t>: - Name of each Country			</a:t>
            </a:r>
          </a:p>
          <a:p>
            <a:pPr algn="l">
              <a:lnSpc>
                <a:spcPct val="110000"/>
              </a:lnSpc>
            </a:pPr>
            <a:r>
              <a:rPr lang="en-IN" sz="2400" dirty="0">
                <a:latin typeface="Comic Sans MS" pitchFamily="66" charset="0"/>
              </a:rPr>
              <a:t>									</a:t>
            </a:r>
          </a:p>
          <a:p>
            <a:pPr algn="l">
              <a:lnSpc>
                <a:spcPct val="110000"/>
              </a:lnSpc>
            </a:pPr>
            <a:r>
              <a:rPr lang="en-IN" sz="2400" b="1" u="sng" dirty="0">
                <a:solidFill>
                  <a:srgbClr val="FFFF00"/>
                </a:solidFill>
                <a:latin typeface="Comic Sans MS" pitchFamily="66" charset="0"/>
              </a:rPr>
              <a:t>University Table:</a:t>
            </a:r>
            <a:r>
              <a:rPr lang="en-IN" sz="2400" dirty="0">
                <a:solidFill>
                  <a:srgbClr val="FFFF00"/>
                </a:solidFill>
                <a:latin typeface="Comic Sans MS" pitchFamily="66" charset="0"/>
              </a:rPr>
              <a:t> </a:t>
            </a:r>
            <a:r>
              <a:rPr lang="en-IN" sz="2400" dirty="0">
                <a:latin typeface="Comic Sans MS" pitchFamily="66" charset="0"/>
              </a:rPr>
              <a:t>This table include universities featured in the ranking systems, with each institution linked to a specific country.</a:t>
            </a:r>
          </a:p>
          <a:p>
            <a:pPr algn="l">
              <a:lnSpc>
                <a:spcPct val="110000"/>
              </a:lnSpc>
            </a:pPr>
            <a:r>
              <a:rPr lang="en-US" sz="2400" dirty="0">
                <a:solidFill>
                  <a:srgbClr val="00FF00"/>
                </a:solidFill>
                <a:latin typeface="Comic Sans MS" pitchFamily="66" charset="0"/>
              </a:rPr>
              <a:t>Table contains </a:t>
            </a:r>
            <a:endParaRPr lang="en-IN" sz="2400" dirty="0">
              <a:solidFill>
                <a:srgbClr val="00FF00"/>
              </a:solidFill>
              <a:latin typeface="Comic Sans MS" pitchFamily="66" charset="0"/>
            </a:endParaRPr>
          </a:p>
          <a:p>
            <a:pPr lvl="0" algn="l">
              <a:lnSpc>
                <a:spcPct val="110000"/>
              </a:lnSpc>
            </a:pPr>
            <a:r>
              <a:rPr lang="en-IN" sz="2400" dirty="0">
                <a:solidFill>
                  <a:srgbClr val="00FF00"/>
                </a:solidFill>
                <a:latin typeface="Comic Sans MS" pitchFamily="66" charset="0"/>
              </a:rPr>
              <a:t>ID</a:t>
            </a:r>
            <a:r>
              <a:rPr lang="en-IN" sz="2400" dirty="0">
                <a:latin typeface="Comic Sans MS" pitchFamily="66" charset="0"/>
              </a:rPr>
              <a:t>: - Unique identifier for each university.			</a:t>
            </a:r>
          </a:p>
          <a:p>
            <a:pPr lvl="0" algn="l">
              <a:lnSpc>
                <a:spcPct val="110000"/>
              </a:lnSpc>
            </a:pPr>
            <a:r>
              <a:rPr lang="en-IN" sz="2400" dirty="0">
                <a:solidFill>
                  <a:srgbClr val="00FF00"/>
                </a:solidFill>
                <a:latin typeface="Comic Sans MS" pitchFamily="66" charset="0"/>
              </a:rPr>
              <a:t>country ID</a:t>
            </a:r>
            <a:r>
              <a:rPr lang="en-IN" sz="2400" dirty="0">
                <a:latin typeface="Comic Sans MS" pitchFamily="66" charset="0"/>
              </a:rPr>
              <a:t>: - Identifier of the country to which the university belongs.		</a:t>
            </a:r>
          </a:p>
          <a:p>
            <a:pPr lvl="0" algn="l">
              <a:lnSpc>
                <a:spcPct val="110000"/>
              </a:lnSpc>
            </a:pPr>
            <a:r>
              <a:rPr lang="en-IN" sz="2400" dirty="0">
                <a:solidFill>
                  <a:srgbClr val="00FF00"/>
                </a:solidFill>
                <a:latin typeface="Comic Sans MS" pitchFamily="66" charset="0"/>
              </a:rPr>
              <a:t>University name</a:t>
            </a:r>
            <a:r>
              <a:rPr lang="en-IN" sz="2400" dirty="0">
                <a:latin typeface="Comic Sans MS" pitchFamily="66" charset="0"/>
              </a:rPr>
              <a:t>: - Name of the University	</a:t>
            </a:r>
          </a:p>
          <a:p>
            <a:endParaRPr lang="en-IN" dirty="0"/>
          </a:p>
        </p:txBody>
      </p:sp>
      <p:sp>
        <p:nvSpPr>
          <p:cNvPr id="3" name="Title 2"/>
          <p:cNvSpPr>
            <a:spLocks noGrp="1"/>
          </p:cNvSpPr>
          <p:nvPr>
            <p:ph type="title"/>
          </p:nvPr>
        </p:nvSpPr>
        <p:spPr>
          <a:xfrm>
            <a:off x="2195736" y="332656"/>
            <a:ext cx="4896544" cy="701040"/>
          </a:xfrm>
          <a:ln>
            <a:solidFill>
              <a:srgbClr val="00B0F0"/>
            </a:solidFill>
          </a:ln>
        </p:spPr>
        <p:txBody>
          <a:bodyPr tIns="144000" anchor="t">
            <a:noAutofit/>
          </a:bodyPr>
          <a:lstStyle/>
          <a:p>
            <a:r>
              <a:rPr lang="en-IN" sz="2800" u="sng" dirty="0">
                <a:solidFill>
                  <a:schemeClr val="bg1"/>
                </a:solidFill>
                <a:latin typeface="Comic Sans MS" pitchFamily="66" charset="0"/>
              </a:rPr>
              <a:t>Table Explanations</a:t>
            </a:r>
            <a:br>
              <a:rPr lang="en-IN" sz="2800" dirty="0"/>
            </a:br>
            <a:br>
              <a:rPr lang="en-IN" sz="2800" dirty="0">
                <a:latin typeface="Comic Sans MS" pitchFamily="66" charset="0"/>
              </a:rPr>
            </a:br>
            <a:endParaRPr lang="en-IN" sz="2800" dirty="0">
              <a:latin typeface="Comic Sans MS" pitchFamily="66" charset="0"/>
            </a:endParaRPr>
          </a:p>
        </p:txBody>
      </p:sp>
    </p:spTree>
    <p:extLst>
      <p:ext uri="{BB962C8B-B14F-4D97-AF65-F5344CB8AC3E}">
        <p14:creationId xmlns:p14="http://schemas.microsoft.com/office/powerpoint/2010/main" val="4111739274"/>
      </p:ext>
    </p:extLst>
  </p:cSld>
  <p:clrMapOvr>
    <a:masterClrMapping/>
  </p:clrMapOvr>
  <mc:AlternateContent xmlns:mc="http://schemas.openxmlformats.org/markup-compatibility/2006">
    <mc:Choice xmlns:p14="http://schemas.microsoft.com/office/powerpoint/2010/main" Requires="p14">
      <p:transition spd="slow" p14:dur="2000" advTm="4416"/>
    </mc:Choice>
    <mc:Fallback>
      <p:transition spd="slow" advTm="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07504" y="1484784"/>
            <a:ext cx="8928992" cy="5328592"/>
          </a:xfrm>
        </p:spPr>
        <p:txBody>
          <a:bodyPr>
            <a:noAutofit/>
          </a:bodyPr>
          <a:lstStyle/>
          <a:p>
            <a:pPr algn="l"/>
            <a:r>
              <a:rPr lang="en-IN" sz="2200" b="1" u="sng" dirty="0">
                <a:solidFill>
                  <a:srgbClr val="FFFF00"/>
                </a:solidFill>
                <a:latin typeface="Comic Sans MS" pitchFamily="66" charset="0"/>
              </a:rPr>
              <a:t>Ranking System Table:</a:t>
            </a:r>
            <a:r>
              <a:rPr lang="en-IN" sz="2200" dirty="0">
                <a:solidFill>
                  <a:srgbClr val="FFFF00"/>
                </a:solidFill>
                <a:latin typeface="Comic Sans MS" pitchFamily="66" charset="0"/>
              </a:rPr>
              <a:t> </a:t>
            </a:r>
            <a:r>
              <a:rPr lang="en-IN" sz="2200" dirty="0">
                <a:latin typeface="Comic Sans MS" pitchFamily="66" charset="0"/>
              </a:rPr>
              <a:t>Contains details about the three distinct ranking.</a:t>
            </a:r>
          </a:p>
          <a:p>
            <a:pPr algn="l"/>
            <a:r>
              <a:rPr lang="en-IN" sz="2200" dirty="0">
                <a:solidFill>
                  <a:srgbClr val="00FF00"/>
                </a:solidFill>
                <a:latin typeface="Comic Sans MS" pitchFamily="66" charset="0"/>
              </a:rPr>
              <a:t>Table Contains  </a:t>
            </a:r>
          </a:p>
          <a:p>
            <a:pPr lvl="0" algn="l"/>
            <a:r>
              <a:rPr lang="en-IN" sz="2200" dirty="0">
                <a:solidFill>
                  <a:srgbClr val="00FF00"/>
                </a:solidFill>
                <a:latin typeface="Comic Sans MS" pitchFamily="66" charset="0"/>
              </a:rPr>
              <a:t>ID</a:t>
            </a:r>
            <a:r>
              <a:rPr lang="en-IN" sz="2200" dirty="0">
                <a:latin typeface="Comic Sans MS" pitchFamily="66" charset="0"/>
              </a:rPr>
              <a:t>: - Unique identifier for each ranking system.		</a:t>
            </a:r>
          </a:p>
          <a:p>
            <a:pPr lvl="0" algn="l"/>
            <a:r>
              <a:rPr lang="en-IN" sz="2200" dirty="0">
                <a:solidFill>
                  <a:srgbClr val="00FF00"/>
                </a:solidFill>
                <a:latin typeface="Comic Sans MS" pitchFamily="66" charset="0"/>
              </a:rPr>
              <a:t>System Name</a:t>
            </a:r>
            <a:r>
              <a:rPr lang="en-IN" sz="2200" dirty="0">
                <a:latin typeface="Comic Sans MS" pitchFamily="66" charset="0"/>
              </a:rPr>
              <a:t>: - Name Of Each Ranking System		</a:t>
            </a:r>
          </a:p>
          <a:p>
            <a:pPr algn="l"/>
            <a:r>
              <a:rPr lang="en-IN" sz="2200" dirty="0">
                <a:latin typeface="Comic Sans MS" pitchFamily="66" charset="0"/>
              </a:rPr>
              <a:t>									</a:t>
            </a:r>
          </a:p>
          <a:p>
            <a:pPr algn="l"/>
            <a:r>
              <a:rPr lang="en-IN" sz="2200" b="1" u="sng" dirty="0">
                <a:solidFill>
                  <a:srgbClr val="FFFF00"/>
                </a:solidFill>
                <a:latin typeface="Comic Sans MS" pitchFamily="66" charset="0"/>
              </a:rPr>
              <a:t>Ranking Criteria Table:</a:t>
            </a:r>
            <a:r>
              <a:rPr lang="en-IN" sz="2200" b="1" dirty="0">
                <a:latin typeface="Comic Sans MS" pitchFamily="66" charset="0"/>
              </a:rPr>
              <a:t> </a:t>
            </a:r>
            <a:r>
              <a:rPr lang="en-IN" sz="2200" dirty="0">
                <a:latin typeface="Comic Sans MS" pitchFamily="66" charset="0"/>
              </a:rPr>
              <a:t>This table delineates the various criteria utilized in each ranking system, encompassing aspects such as citations and quality of education. Table Contains  </a:t>
            </a:r>
          </a:p>
          <a:p>
            <a:pPr lvl="0" algn="l"/>
            <a:r>
              <a:rPr lang="en-IN" sz="2200" dirty="0">
                <a:solidFill>
                  <a:srgbClr val="00FF00"/>
                </a:solidFill>
                <a:latin typeface="Comic Sans MS" pitchFamily="66" charset="0"/>
              </a:rPr>
              <a:t>ID</a:t>
            </a:r>
            <a:r>
              <a:rPr lang="en-IN" sz="2200" dirty="0">
                <a:latin typeface="Comic Sans MS" pitchFamily="66" charset="0"/>
              </a:rPr>
              <a:t>: - Unique identifier for each ranking criterion.		</a:t>
            </a:r>
          </a:p>
          <a:p>
            <a:pPr lvl="0" algn="l"/>
            <a:r>
              <a:rPr lang="en-IN" sz="2200" dirty="0">
                <a:solidFill>
                  <a:srgbClr val="00FF00"/>
                </a:solidFill>
                <a:latin typeface="Comic Sans MS" pitchFamily="66" charset="0"/>
              </a:rPr>
              <a:t>Ranking system id</a:t>
            </a:r>
            <a:r>
              <a:rPr lang="en-IN" sz="2200" dirty="0">
                <a:latin typeface="Comic Sans MS" pitchFamily="66" charset="0"/>
              </a:rPr>
              <a:t>: - ID of Ranking System.			</a:t>
            </a:r>
          </a:p>
          <a:p>
            <a:pPr algn="l"/>
            <a:r>
              <a:rPr lang="en-IN" sz="2200" dirty="0">
                <a:solidFill>
                  <a:srgbClr val="00FF00"/>
                </a:solidFill>
                <a:latin typeface="Comic Sans MS" pitchFamily="66" charset="0"/>
              </a:rPr>
              <a:t>Criteria name</a:t>
            </a:r>
            <a:r>
              <a:rPr lang="en-IN" sz="2200" dirty="0">
                <a:latin typeface="Comic Sans MS" pitchFamily="66" charset="0"/>
              </a:rPr>
              <a:t>: - Name of each criterion.	</a:t>
            </a:r>
          </a:p>
          <a:p>
            <a:pPr algn="l"/>
            <a:endParaRPr lang="en-IN" sz="2200" dirty="0"/>
          </a:p>
        </p:txBody>
      </p:sp>
      <p:sp>
        <p:nvSpPr>
          <p:cNvPr id="3" name="Title 2"/>
          <p:cNvSpPr>
            <a:spLocks noGrp="1"/>
          </p:cNvSpPr>
          <p:nvPr>
            <p:ph type="title"/>
          </p:nvPr>
        </p:nvSpPr>
        <p:spPr>
          <a:xfrm>
            <a:off x="2195736" y="332656"/>
            <a:ext cx="4896544" cy="701040"/>
          </a:xfrm>
          <a:ln>
            <a:solidFill>
              <a:srgbClr val="00B0F0"/>
            </a:solidFill>
          </a:ln>
        </p:spPr>
        <p:txBody>
          <a:bodyPr tIns="144000" anchor="t">
            <a:noAutofit/>
          </a:bodyPr>
          <a:lstStyle/>
          <a:p>
            <a:r>
              <a:rPr lang="en-IN" sz="2800" u="sng" dirty="0">
                <a:solidFill>
                  <a:schemeClr val="bg1"/>
                </a:solidFill>
                <a:latin typeface="Comic Sans MS" pitchFamily="66" charset="0"/>
              </a:rPr>
              <a:t>Table Explanations</a:t>
            </a:r>
            <a:br>
              <a:rPr lang="en-IN" sz="2800" dirty="0"/>
            </a:br>
            <a:br>
              <a:rPr lang="en-IN" sz="2800" dirty="0">
                <a:latin typeface="Comic Sans MS" pitchFamily="66" charset="0"/>
              </a:rPr>
            </a:br>
            <a:endParaRPr lang="en-IN" sz="2800" dirty="0">
              <a:latin typeface="Comic Sans MS" pitchFamily="66" charset="0"/>
            </a:endParaRPr>
          </a:p>
        </p:txBody>
      </p:sp>
    </p:spTree>
    <p:extLst>
      <p:ext uri="{BB962C8B-B14F-4D97-AF65-F5344CB8AC3E}">
        <p14:creationId xmlns:p14="http://schemas.microsoft.com/office/powerpoint/2010/main" val="3208038400"/>
      </p:ext>
    </p:extLst>
  </p:cSld>
  <p:clrMapOvr>
    <a:masterClrMapping/>
  </p:clrMapOvr>
  <mc:AlternateContent xmlns:mc="http://schemas.openxmlformats.org/markup-compatibility/2006">
    <mc:Choice xmlns:p14="http://schemas.microsoft.com/office/powerpoint/2010/main" Requires="p14">
      <p:transition spd="slow" p14:dur="2000" advTm="5107"/>
    </mc:Choice>
    <mc:Fallback>
      <p:transition spd="slow" advTm="510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07504" y="1484784"/>
            <a:ext cx="9217024" cy="5328592"/>
          </a:xfrm>
        </p:spPr>
        <p:txBody>
          <a:bodyPr>
            <a:noAutofit/>
          </a:bodyPr>
          <a:lstStyle/>
          <a:p>
            <a:pPr algn="l"/>
            <a:r>
              <a:rPr lang="en-IN" sz="2400" b="1" u="sng" dirty="0">
                <a:solidFill>
                  <a:srgbClr val="FFFF00"/>
                </a:solidFill>
                <a:latin typeface="Comic Sans MS" pitchFamily="66" charset="0"/>
              </a:rPr>
              <a:t>University Year Table:</a:t>
            </a:r>
            <a:r>
              <a:rPr lang="en-IN" sz="2400" dirty="0">
                <a:latin typeface="Comic Sans MS" pitchFamily="66" charset="0"/>
              </a:rPr>
              <a:t> Provides data on university-specific metrics across multiple years, </a:t>
            </a:r>
          </a:p>
          <a:p>
            <a:pPr algn="l"/>
            <a:r>
              <a:rPr lang="en-US" sz="2400" dirty="0">
                <a:solidFill>
                  <a:srgbClr val="00FF00"/>
                </a:solidFill>
                <a:latin typeface="Comic Sans MS" pitchFamily="66" charset="0"/>
              </a:rPr>
              <a:t>Table Contains</a:t>
            </a:r>
            <a:endParaRPr lang="en-IN" sz="2400" dirty="0">
              <a:solidFill>
                <a:srgbClr val="00FF00"/>
              </a:solidFill>
              <a:latin typeface="Comic Sans MS" pitchFamily="66" charset="0"/>
            </a:endParaRPr>
          </a:p>
          <a:p>
            <a:pPr algn="l"/>
            <a:r>
              <a:rPr lang="en-IN" sz="2400" dirty="0">
                <a:solidFill>
                  <a:srgbClr val="00FF00"/>
                </a:solidFill>
                <a:latin typeface="Comic Sans MS" pitchFamily="66" charset="0"/>
              </a:rPr>
              <a:t>University id</a:t>
            </a:r>
            <a:r>
              <a:rPr lang="en-IN" sz="2400" dirty="0">
                <a:latin typeface="Comic Sans MS" pitchFamily="66" charset="0"/>
              </a:rPr>
              <a:t>: - ID Of the University				</a:t>
            </a:r>
          </a:p>
          <a:p>
            <a:pPr lvl="0" algn="l"/>
            <a:r>
              <a:rPr lang="en-IN" sz="2400" dirty="0">
                <a:solidFill>
                  <a:srgbClr val="00FF00"/>
                </a:solidFill>
                <a:latin typeface="Comic Sans MS" pitchFamily="66" charset="0"/>
              </a:rPr>
              <a:t>Year</a:t>
            </a:r>
            <a:r>
              <a:rPr lang="en-IN" sz="2400" dirty="0">
                <a:latin typeface="Comic Sans MS" pitchFamily="66" charset="0"/>
              </a:rPr>
              <a:t>: - Year of observation.</a:t>
            </a:r>
          </a:p>
          <a:p>
            <a:pPr lvl="0" algn="l"/>
            <a:r>
              <a:rPr lang="en-IN" sz="2400" dirty="0">
                <a:solidFill>
                  <a:srgbClr val="00FF00"/>
                </a:solidFill>
                <a:latin typeface="Comic Sans MS" pitchFamily="66" charset="0"/>
              </a:rPr>
              <a:t>Num students</a:t>
            </a:r>
            <a:r>
              <a:rPr lang="en-IN" sz="2400" dirty="0">
                <a:latin typeface="Comic Sans MS" pitchFamily="66" charset="0"/>
              </a:rPr>
              <a:t>: - Total number of students In the University</a:t>
            </a:r>
          </a:p>
          <a:p>
            <a:pPr lvl="0" algn="l"/>
            <a:r>
              <a:rPr lang="en-IN" sz="2400" dirty="0">
                <a:solidFill>
                  <a:srgbClr val="00FF00"/>
                </a:solidFill>
                <a:latin typeface="Comic Sans MS" pitchFamily="66" charset="0"/>
              </a:rPr>
              <a:t>Student staff ratio</a:t>
            </a:r>
            <a:r>
              <a:rPr lang="en-IN" sz="2400" dirty="0">
                <a:latin typeface="Comic Sans MS" pitchFamily="66" charset="0"/>
              </a:rPr>
              <a:t>: - student to staff ratio Of Each University.					</a:t>
            </a:r>
          </a:p>
          <a:p>
            <a:pPr lvl="0" algn="l"/>
            <a:r>
              <a:rPr lang="en-IN" sz="2400" dirty="0">
                <a:solidFill>
                  <a:srgbClr val="00FF00"/>
                </a:solidFill>
                <a:latin typeface="Comic Sans MS" pitchFamily="66" charset="0"/>
              </a:rPr>
              <a:t>Pct international students</a:t>
            </a:r>
            <a:r>
              <a:rPr lang="en-IN" sz="2400" dirty="0">
                <a:latin typeface="Comic Sans MS" pitchFamily="66" charset="0"/>
              </a:rPr>
              <a:t>: - Total Percentage of International Students in Each Country.			</a:t>
            </a:r>
          </a:p>
          <a:p>
            <a:pPr algn="l"/>
            <a:r>
              <a:rPr lang="en-IN" sz="2400" dirty="0">
                <a:solidFill>
                  <a:srgbClr val="00FF00"/>
                </a:solidFill>
                <a:latin typeface="Comic Sans MS" pitchFamily="66" charset="0"/>
              </a:rPr>
              <a:t>Pct female students</a:t>
            </a:r>
            <a:r>
              <a:rPr lang="en-IN" sz="2400" dirty="0">
                <a:latin typeface="Comic Sans MS" pitchFamily="66" charset="0"/>
              </a:rPr>
              <a:t>: - Total Percentage of Female Students in Each Country</a:t>
            </a:r>
            <a:endParaRPr lang="en-IN" sz="2200" dirty="0">
              <a:latin typeface="Comic Sans MS" pitchFamily="66" charset="0"/>
            </a:endParaRPr>
          </a:p>
        </p:txBody>
      </p:sp>
      <p:sp>
        <p:nvSpPr>
          <p:cNvPr id="3" name="Title 2"/>
          <p:cNvSpPr>
            <a:spLocks noGrp="1"/>
          </p:cNvSpPr>
          <p:nvPr>
            <p:ph type="title"/>
          </p:nvPr>
        </p:nvSpPr>
        <p:spPr>
          <a:xfrm>
            <a:off x="2195736" y="332656"/>
            <a:ext cx="4896544" cy="701040"/>
          </a:xfrm>
          <a:ln>
            <a:solidFill>
              <a:srgbClr val="00B0F0"/>
            </a:solidFill>
          </a:ln>
        </p:spPr>
        <p:txBody>
          <a:bodyPr tIns="144000" anchor="t">
            <a:noAutofit/>
          </a:bodyPr>
          <a:lstStyle/>
          <a:p>
            <a:r>
              <a:rPr lang="en-IN" sz="2800" u="sng" dirty="0">
                <a:solidFill>
                  <a:schemeClr val="bg1"/>
                </a:solidFill>
                <a:latin typeface="Comic Sans MS" pitchFamily="66" charset="0"/>
              </a:rPr>
              <a:t>Table Explanations</a:t>
            </a:r>
            <a:br>
              <a:rPr lang="en-IN" sz="2800" dirty="0"/>
            </a:br>
            <a:br>
              <a:rPr lang="en-IN" sz="2800" dirty="0">
                <a:latin typeface="Comic Sans MS" pitchFamily="66" charset="0"/>
              </a:rPr>
            </a:br>
            <a:endParaRPr lang="en-IN" sz="2800" dirty="0">
              <a:latin typeface="Comic Sans MS" pitchFamily="66" charset="0"/>
            </a:endParaRPr>
          </a:p>
        </p:txBody>
      </p:sp>
    </p:spTree>
    <p:extLst>
      <p:ext uri="{BB962C8B-B14F-4D97-AF65-F5344CB8AC3E}">
        <p14:creationId xmlns:p14="http://schemas.microsoft.com/office/powerpoint/2010/main" val="2002194896"/>
      </p:ext>
    </p:extLst>
  </p:cSld>
  <p:clrMapOvr>
    <a:masterClrMapping/>
  </p:clrMapOvr>
  <mc:AlternateContent xmlns:mc="http://schemas.openxmlformats.org/markup-compatibility/2006">
    <mc:Choice xmlns:p14="http://schemas.microsoft.com/office/powerpoint/2010/main" Requires="p14">
      <p:transition spd="slow" p14:dur="2000" advTm="4778"/>
    </mc:Choice>
    <mc:Fallback>
      <p:transition spd="slow" advTm="4778"/>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blipFill rotWithShape="1">
          <a:blip xmlns:r="http://schemas.openxmlformats.org/officeDocument/2006/relationships" r:embed="rId1">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Black Tie</Template>
  <TotalTime>690</TotalTime>
  <Words>2243</Words>
  <Application>Microsoft Office PowerPoint</Application>
  <PresentationFormat>On-screen Show (4:3)</PresentationFormat>
  <Paragraphs>201</Paragraphs>
  <Slides>54</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0" baseType="lpstr">
      <vt:lpstr>Arial</vt:lpstr>
      <vt:lpstr>Calibri</vt:lpstr>
      <vt:lpstr>Comic Sans MS</vt:lpstr>
      <vt:lpstr>Garamond</vt:lpstr>
      <vt:lpstr>BlackTie</vt:lpstr>
      <vt:lpstr>Microsoft Excel Worksheet</vt:lpstr>
      <vt:lpstr>PowerPoint Presentation</vt:lpstr>
      <vt:lpstr>Project Overview   </vt:lpstr>
      <vt:lpstr>The Processes: </vt:lpstr>
      <vt:lpstr>The Processes: </vt:lpstr>
      <vt:lpstr>The Processes: </vt:lpstr>
      <vt:lpstr>The Processes: </vt:lpstr>
      <vt:lpstr>Table Explanations  </vt:lpstr>
      <vt:lpstr>Table Explanations  </vt:lpstr>
      <vt:lpstr>Table Explanations  </vt:lpstr>
      <vt:lpstr>Table Explanations  </vt:lpstr>
      <vt:lpstr>Power bi query solving</vt:lpstr>
      <vt:lpstr>Entity Relationship (ER) Diagram</vt:lpstr>
      <vt:lpstr>Q1) How many universities are there in each country? </vt:lpstr>
      <vt:lpstr>Q2) What is distribution of International Students across different country?  </vt:lpstr>
      <vt:lpstr>Q3) Which Country has the highest number of female students enrolled in universities?</vt:lpstr>
      <vt:lpstr>Q4) How many universities are ranked by ranking system?</vt:lpstr>
      <vt:lpstr>Q5) What is the average score for university according to each ranking system</vt:lpstr>
      <vt:lpstr>Q6) How does the ranking system affect a university student-staff ratio?</vt:lpstr>
      <vt:lpstr>Q7) What are the most important criteria considered by ranking systems?</vt:lpstr>
      <vt:lpstr>Q8) Is there a correlation between a university's score and the number of international students?</vt:lpstr>
      <vt:lpstr>Q9) How does percentage of female student’s impact University’s ranking?</vt:lpstr>
      <vt:lpstr>Q10) Which university has the highest number of students?</vt:lpstr>
      <vt:lpstr>Q11) How does the percentage of international students vary across different universities?</vt:lpstr>
      <vt:lpstr>Q12) Is there a correlation between a university's ranking and its student-staff ratio?</vt:lpstr>
      <vt:lpstr>Q13) How does the number of students in universities change over time?</vt:lpstr>
      <vt:lpstr>Q14) Is there a correlation between a university's ranking score and the student-staff ratio over the years?</vt:lpstr>
      <vt:lpstr>Q15) How does the percentage of international students vary across different years?</vt:lpstr>
      <vt:lpstr>Q16) What is the impact of a university's ranking on the number of international students it attracts?</vt:lpstr>
      <vt:lpstr>Q17) Is there a relationship between a university ranking score &amp;the percentage of female students enrolled?</vt:lpstr>
      <vt:lpstr>Q18) How does the percentage of international students affect a university's student-staff ratio?</vt:lpstr>
      <vt:lpstr>EDA Question solving </vt:lpstr>
      <vt:lpstr>Q2. How number of universities changed over the years in each country?</vt:lpstr>
      <vt:lpstr>Q2. How number of universities changed over the years in each country?</vt:lpstr>
      <vt:lpstr>Q4.Are there any common criteria used by different ranking systems.</vt:lpstr>
      <vt:lpstr>Q5. What is the trend in university rankings over the years according to each system?</vt:lpstr>
      <vt:lpstr>Q5. What is the trend in university rankings over the years according to each system?</vt:lpstr>
      <vt:lpstr>Q6. How does the choice of ranking system affect a university's international student enrollment</vt:lpstr>
      <vt:lpstr>Q6. How does the choice of ranking system affect a university's international student enrollment</vt:lpstr>
      <vt:lpstr>Q8. What is the distribution of total ranking criteria entries recorded for each year in the dataset</vt:lpstr>
      <vt:lpstr>Q8. What is the distribution of total ranking criteria entries recorded for each year in the dataset</vt:lpstr>
      <vt:lpstr>Q9. Is there a relationship between a university score and student_staff</vt:lpstr>
      <vt:lpstr>Q9. Is there a relationship between a university score and student_staff</vt:lpstr>
      <vt:lpstr>Q10.How does the number of female students differ among university</vt:lpstr>
      <vt:lpstr>Q10.How does the number of female students differ among university</vt:lpstr>
      <vt:lpstr>Q11. What is the distribution of universities across different countries?</vt:lpstr>
      <vt:lpstr>Q11. What is the distribution of universities across different countries?</vt:lpstr>
      <vt:lpstr>Q12. How has the ranking of universities changed over the years?</vt:lpstr>
      <vt:lpstr>Q13. What is the percentage of international students, female students, and total students across different years?</vt:lpstr>
      <vt:lpstr>Q13. What is the percentage of international students, female students, and total students across different years?</vt:lpstr>
      <vt:lpstr>Q14. How has the ranking score of university evolved over the years</vt:lpstr>
      <vt:lpstr>Q14. How has the ranking score of university evolved over the years</vt:lpstr>
      <vt:lpstr>Q15. Is there a relationship between a university's ranking score and the number of students over time?</vt:lpstr>
      <vt:lpstr>Q15. Is there a relationship between a university's ranking score and the number of students over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D-15(ATPL)</dc:creator>
  <cp:lastModifiedBy>HP</cp:lastModifiedBy>
  <cp:revision>19</cp:revision>
  <dcterms:created xsi:type="dcterms:W3CDTF">2024-09-20T07:32:27Z</dcterms:created>
  <dcterms:modified xsi:type="dcterms:W3CDTF">2024-09-22T11:31:40Z</dcterms:modified>
</cp:coreProperties>
</file>